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8" r:id="rId5"/>
    <p:sldId id="269" r:id="rId6"/>
    <p:sldId id="259" r:id="rId7"/>
    <p:sldId id="275" r:id="rId8"/>
    <p:sldId id="263" r:id="rId9"/>
    <p:sldId id="258" r:id="rId10"/>
    <p:sldId id="281" r:id="rId11"/>
    <p:sldId id="264" r:id="rId12"/>
    <p:sldId id="270" r:id="rId13"/>
    <p:sldId id="280" r:id="rId14"/>
    <p:sldId id="276" r:id="rId15"/>
    <p:sldId id="282" r:id="rId16"/>
    <p:sldId id="273" r:id="rId17"/>
    <p:sldId id="283" r:id="rId18"/>
    <p:sldId id="266" r:id="rId19"/>
    <p:sldId id="277" r:id="rId20"/>
    <p:sldId id="278" r:id="rId21"/>
    <p:sldId id="267" r:id="rId22"/>
    <p:sldId id="279" r:id="rId23"/>
    <p:sldId id="284" r:id="rId2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207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80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02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3686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8633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011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813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768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792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725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342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ADE7A-97E2-44E0-9A08-F1B25B9C08CD}" type="datetimeFigureOut">
              <a:rPr lang="lt-LT" smtClean="0"/>
              <a:t>2022-01-16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80312-46C9-4F61-A022-F9DC2875FE5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255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39740"/>
          </a:xfrm>
        </p:spPr>
        <p:txBody>
          <a:bodyPr>
            <a:normAutofit fontScale="90000"/>
          </a:bodyPr>
          <a:lstStyle/>
          <a:p>
            <a:br>
              <a:rPr lang="lt-LT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cs typeface="Times New Roman" panose="02020603050405020304" pitchFamily="18" charset="0"/>
              </a:rPr>
            </a:br>
            <a: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PRIEŠMOKYKLINIŲ </a:t>
            </a:r>
            <a:b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„VARLIUKŲ“IR „BORUŽĖLIŲ“  GRUPIŲ</a:t>
            </a:r>
            <a:b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PROJEKTAS</a:t>
            </a:r>
            <a:b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</a:br>
            <a:br>
              <a:rPr lang="lt-LT" sz="22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</a:br>
            <a:br>
              <a:rPr lang="lt-LT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cs typeface="Times New Roman" panose="02020603050405020304" pitchFamily="18" charset="0"/>
              </a:rPr>
            </a:br>
            <a:r>
              <a:rPr lang="lt-LT" sz="4900" dirty="0">
                <a:latin typeface="Arial Black" panose="020B0A04020102020204" pitchFamily="34" charset="0"/>
              </a:rPr>
              <a:t>„KAS MIŠKE GYVENA“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0" y="4898572"/>
            <a:ext cx="9718766" cy="1959428"/>
          </a:xfrm>
        </p:spPr>
        <p:txBody>
          <a:bodyPr>
            <a:normAutofit/>
          </a:bodyPr>
          <a:lstStyle/>
          <a:p>
            <a:endParaRPr lang="lt-LT" sz="16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endParaRPr lang="lt-LT" sz="16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endParaRPr lang="lt-LT" sz="16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endParaRPr lang="lt-LT" sz="16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lt-LT" sz="1400" b="1" dirty="0">
                <a:ln>
                  <a:solidFill>
                    <a:sysClr val="windowText" lastClr="000000"/>
                  </a:solidFill>
                </a:ln>
                <a:latin typeface="Arial Black" panose="020B0A04020102020204" pitchFamily="34" charset="0"/>
                <a:cs typeface="Times New Roman" panose="02020603050405020304" pitchFamily="18" charset="0"/>
              </a:rPr>
              <a:t>PARENGĖ  PRIEŠMOKYKLINIŲ GRUPIŲ MOKYTOJOS: IRMA SMILGIENĖ, DOVILĖ GALBICKIENĖ </a:t>
            </a:r>
            <a:endParaRPr lang="en-US" sz="1400" b="1" dirty="0">
              <a:ln>
                <a:solidFill>
                  <a:sysClr val="windowText" lastClr="000000"/>
                </a:solidFill>
              </a:ln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endParaRPr lang="lt-LT" sz="1400" dirty="0"/>
          </a:p>
        </p:txBody>
      </p:sp>
    </p:spTree>
    <p:extLst>
      <p:ext uri="{BB962C8B-B14F-4D97-AF65-F5344CB8AC3E}">
        <p14:creationId xmlns:p14="http://schemas.microsoft.com/office/powerpoint/2010/main" val="3995205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1400" b="1" u="sng" dirty="0">
                <a:latin typeface="Arial Black" panose="020B0A04020102020204" pitchFamily="34" charset="0"/>
              </a:rPr>
              <a:t>TIKSLAS:</a:t>
            </a:r>
            <a:br>
              <a:rPr lang="lt-LT" sz="1200" b="1" dirty="0">
                <a:latin typeface="Arial Black" panose="020B0A04020102020204" pitchFamily="34" charset="0"/>
              </a:rPr>
            </a:br>
            <a:r>
              <a:rPr lang="lt-LT" sz="1200" dirty="0">
                <a:latin typeface="Arial Black" panose="020B0A04020102020204" pitchFamily="34" charset="0"/>
              </a:rPr>
              <a:t>UGDYTI GEBĖJIMĄ PAŽINTI GAMTĄ IR JOS GYVŪNIJĄ, JĄ SAUGOTI IR GLOBOTI. </a:t>
            </a:r>
            <a:br>
              <a:rPr lang="lt-LT" sz="1400" b="1" dirty="0">
                <a:latin typeface="Arial Black" panose="020B0A04020102020204" pitchFamily="34" charset="0"/>
              </a:rPr>
            </a:br>
            <a:endParaRPr lang="lt-LT" sz="14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sz="5600" b="1" u="sng" dirty="0">
                <a:latin typeface="Arial Black" panose="020B0A04020102020204" pitchFamily="34" charset="0"/>
              </a:rPr>
              <a:t>UŽDAVINIAI: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GILINS ŽINIAS APIE MIŠKO GYVŪNUS, JŲ ĮVAIROVĘ, GYVENIMO BEI CHARAKTERIO BRUOŽUS;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UGDYSIS ATSAKOMYBĘ UŽ SAVO IR KITŲ ŽMONIŲ ELGESĮ SU GYVŪNAIS;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ATLIKS ĮVAIRIAS UŽDUOTIS, DOMĖSIS GAMTA, PATIRS PAŽINIMO DŽIAUGSMĄ, UGDYSIS PAGARBĄ APLINKAI, ATSAKOMYBĘ UŽ JOS IŠSAUGOJIMĄ IR SAUGAUS ELGESIO GAMTOJE ĮGŪDŽIUS;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ATLIKS KŪRYBINIUS DARBUS, PLĖTOS MENINĘ IR PAŽINTINĘ KOMPETENCIJAS;</a:t>
            </a:r>
            <a:endParaRPr lang="lt-LT" sz="4800" b="1" u="sng" dirty="0">
              <a:latin typeface="Arial Black" panose="020B0A04020102020204" pitchFamily="34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ATLIKDAMI MENINĖS RAIŠKOS DARBUS ĮTVIRTINS ŽINIAS APIE MIŠKO GYVŪNUS;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BENDRADARBIAUJANT VIENI SU KITAIS MOKYSIS SPĘSTI KRYŽIAŽODŽIUS;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GAMINS DARBELIUS, SKIRTUS PARODAI "KAS MIŠKE GYVENA?“;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TURĖS GALIMYBĘ LAISVAI KURTI, ANALIZUOTI, LYGINTI, SAVO GEBĖJIMUS REIKŠ PER MENINES, KŪRYBINES VEIKLAS;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lt-LT" sz="4800" dirty="0">
                <a:latin typeface="Arial Black" panose="020B0A04020102020204" pitchFamily="34" charset="0"/>
              </a:rPr>
              <a:t>PLĖTOS MENINĘ, SOCIALINĘ, KOMUNIKAVIMO IR PAŽINIMO KOMPETENCIJAS;</a:t>
            </a:r>
            <a:br>
              <a:rPr lang="lt-LT" sz="4800" dirty="0">
                <a:latin typeface="Arial Black" panose="020B0A04020102020204" pitchFamily="34" charset="0"/>
              </a:rPr>
            </a:br>
            <a:br>
              <a:rPr lang="lt-LT" sz="4800" dirty="0">
                <a:latin typeface="Arial Black" panose="020B0A04020102020204" pitchFamily="34" charset="0"/>
              </a:rPr>
            </a:br>
            <a:br>
              <a:rPr lang="lt-LT" sz="4800" dirty="0">
                <a:latin typeface="Arial Black" panose="020B0A04020102020204" pitchFamily="34" charset="0"/>
              </a:rPr>
            </a:br>
            <a:endParaRPr lang="lt-LT" sz="4800" dirty="0">
              <a:latin typeface="Arial Black" panose="020B0A04020102020204" pitchFamily="34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lt-LT" sz="29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br>
              <a:rPr lang="lt-LT" dirty="0">
                <a:latin typeface="Arial Black" panose="020B0A04020102020204" pitchFamily="34" charset="0"/>
              </a:rPr>
            </a:br>
            <a:endParaRPr lang="lt-LT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6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3211"/>
            <a:ext cx="10515600" cy="653143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STEBĖJO VIDEO MEDŽIAGĄ, POKALBIŲ – DISKUSIJŲ METU, VAIKAI SUSIPAŽINO SU GYVŪNAIS, JŲ IŠVAIZDA IR YPATUMAIS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" y="670560"/>
            <a:ext cx="3570515" cy="293478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78" y="3812585"/>
            <a:ext cx="3570514" cy="295220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104" y="670560"/>
            <a:ext cx="4032068" cy="3007044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7383" y="670560"/>
            <a:ext cx="4122783" cy="3046699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103" y="3812585"/>
            <a:ext cx="4032068" cy="2952207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383" y="3812586"/>
            <a:ext cx="4122784" cy="295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64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64325" y="121920"/>
            <a:ext cx="10515600" cy="531223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SUSIPAŽINO SU GYVŪNŲ IŠKAMŠOMIS, LYGINO JŲ ILGĮ SU SAVIMI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" y="3589304"/>
            <a:ext cx="3028133" cy="321958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3462" y="529968"/>
            <a:ext cx="2952793" cy="294851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72" y="539930"/>
            <a:ext cx="2756264" cy="6268957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0757" y="3589304"/>
            <a:ext cx="2942911" cy="3219584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2363" y="539931"/>
            <a:ext cx="2951306" cy="2928590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563" y="529968"/>
            <a:ext cx="2991396" cy="2895601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61" y="3589303"/>
            <a:ext cx="2952791" cy="321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27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48343" y="69669"/>
            <a:ext cx="11686903" cy="574765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TYRINĖJO GYVŪNŲ RAGUS, ILTIS, ŽANDIKAULIUS, KAUKOLES AIŠKINOSI JŲ PANAŠUMUS IR SKIRTUMUS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9" y="534284"/>
            <a:ext cx="2541905" cy="2853349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9" y="3472702"/>
            <a:ext cx="2541905" cy="3283130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087" y="534284"/>
            <a:ext cx="2217026" cy="2828109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59" y="3472542"/>
            <a:ext cx="2923930" cy="3283130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208" y="534285"/>
            <a:ext cx="2397934" cy="2828108"/>
          </a:xfrm>
          <a:prstGeom prst="rect">
            <a:avLst/>
          </a:prstGeo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51" y="3472542"/>
            <a:ext cx="2894612" cy="3325669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058" y="520738"/>
            <a:ext cx="2139804" cy="2828109"/>
          </a:xfrm>
          <a:prstGeom prst="rect">
            <a:avLst/>
          </a:prstGeom>
        </p:spPr>
      </p:pic>
      <p:pic>
        <p:nvPicPr>
          <p:cNvPr id="15" name="Paveikslėlis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934" y="3465939"/>
            <a:ext cx="3307106" cy="3289733"/>
          </a:xfrm>
          <a:prstGeom prst="rect">
            <a:avLst/>
          </a:prstGeom>
        </p:spPr>
      </p:pic>
      <p:pic>
        <p:nvPicPr>
          <p:cNvPr id="16" name="Paveikslėlis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4059" y="534284"/>
            <a:ext cx="2288204" cy="28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4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48342" y="174172"/>
            <a:ext cx="11617235" cy="731519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DĖLIOJO GYVŪNŲ DĖLIONES PAGAL SKAIČIUS NUO 1 IKI 10. PAVADINO NE TIK GYVŪNUS, BET IR SKAIČIUS, IEŠKOJO JŲ APLINKOJE.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32" y="1384900"/>
            <a:ext cx="2959446" cy="4554346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9" y="1384900"/>
            <a:ext cx="3047577" cy="455434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40" y="1384900"/>
            <a:ext cx="2801804" cy="455434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077" y="1384900"/>
            <a:ext cx="2943498" cy="455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50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21920"/>
            <a:ext cx="10515600" cy="609600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ŽAIDIMŲ METU ATPAŽINO GYVŪNUS DOMĮJOSI MIŠKO GYVŪNAIS</a:t>
            </a:r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A00F9D90-A749-4C6E-BB2F-71A859E54F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9659" y="731520"/>
            <a:ext cx="2933653" cy="3115283"/>
          </a:xfrm>
        </p:spPr>
      </p:pic>
      <p:pic>
        <p:nvPicPr>
          <p:cNvPr id="12" name="Turinio vietos rezervavimo ženklas 11">
            <a:extLst>
              <a:ext uri="{FF2B5EF4-FFF2-40B4-BE49-F238E27FC236}">
                <a16:creationId xmlns:a16="http://schemas.microsoft.com/office/drawing/2014/main" id="{BC8D4375-F1BD-4EA5-842A-940015F2E1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778" y="731520"/>
            <a:ext cx="3397381" cy="3115283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C7BF6DC6-52BD-45E2-9EF7-87DA1E4E0D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4812" y="784238"/>
            <a:ext cx="3840510" cy="3115283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21786FBF-3636-4FDB-AC01-45853C4618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778" y="3952240"/>
            <a:ext cx="3397381" cy="2783840"/>
          </a:xfrm>
          <a:prstGeom prst="rect">
            <a:avLst/>
          </a:prstGeom>
        </p:spPr>
      </p:pic>
      <p:pic>
        <p:nvPicPr>
          <p:cNvPr id="19" name="Turinio vietos rezervavimo ženklas 9">
            <a:extLst>
              <a:ext uri="{FF2B5EF4-FFF2-40B4-BE49-F238E27FC236}">
                <a16:creationId xmlns:a16="http://schemas.microsoft.com/office/drawing/2014/main" id="{374F61EC-9728-4D63-9840-655B810F6D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9658" y="3952240"/>
            <a:ext cx="2933653" cy="2783839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651394F4-73A2-45F1-91EC-C8810B014A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813" y="3952240"/>
            <a:ext cx="3840510" cy="278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21920"/>
            <a:ext cx="10515600" cy="609600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IEŠKOJO ŠEŠĖLIŲ, LAVINO PAŽINIMO ĮGŪDŽIUS ĮVARDINDAMI GYVŪNUS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" y="623955"/>
            <a:ext cx="3954238" cy="3011754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66" y="3849136"/>
            <a:ext cx="3918856" cy="2971095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766" y="623956"/>
            <a:ext cx="3918856" cy="3098840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50" y="623955"/>
            <a:ext cx="4044694" cy="6190859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" y="3757101"/>
            <a:ext cx="3954238" cy="296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4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SMĖLYJE  IEŠKOJO PASLĖPTŲ GYVŪNŲ, JUOS SKAIČIAVO, LYGINO KURIS DAUGIAU SURADO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7" y="475642"/>
            <a:ext cx="3427414" cy="6247887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64" y="3793096"/>
            <a:ext cx="4922636" cy="293043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047" y="475642"/>
            <a:ext cx="3446356" cy="624788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586" y="475642"/>
            <a:ext cx="2512414" cy="325748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28784" y="475642"/>
            <a:ext cx="2440641" cy="32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SŪRIOJE TEŠLOJE IEŠKOJO PASLĖPTŲ MIŠKO GYVŪNŲ, JUOS ATPAŽINO, ĮVARDINO, APIBŪDINO</a:t>
            </a:r>
          </a:p>
        </p:txBody>
      </p:sp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F6F4530B-76E9-4BED-AD2B-5725F7023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4" y="705623"/>
            <a:ext cx="4130599" cy="3243945"/>
          </a:xfr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8EE9A987-E681-431C-8F39-7C7B953DD5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412" y="705623"/>
            <a:ext cx="3881350" cy="3243945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D399A051-B266-43DE-AA81-9282C2EC97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6676" y="713571"/>
            <a:ext cx="3881350" cy="3235997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0044167A-C426-4310-8DFE-128AAF57EE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4" y="4045593"/>
            <a:ext cx="1707504" cy="2749115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678C89D9-7643-4729-821E-044AED0A6A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3672" y="4063358"/>
            <a:ext cx="1903619" cy="2731349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C3C13E7B-C2EB-411E-AF6D-D527F1E30E1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486" y="4045593"/>
            <a:ext cx="3109106" cy="2749114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40BCC0CA-9210-442A-A523-40CC538111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2516" y="4063359"/>
            <a:ext cx="2895510" cy="2717592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24323E4C-0EDA-4AEF-A541-B68955303CB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8954" y="4059068"/>
            <a:ext cx="2115509" cy="273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33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801188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IEŠKOJO PASLĖPTŲ GYVŪNŲ JUOS PAVADINO IR RŪŠIAVO Į NAMUS ,,LAUKINIAI GYVŪNAI“ IR ,,NAMINIAI GYVŪNAI“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789" y="711236"/>
            <a:ext cx="3580573" cy="3274779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66" y="4078941"/>
            <a:ext cx="3615899" cy="266584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39" y="711235"/>
            <a:ext cx="3720426" cy="3274779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5829" y="3614478"/>
            <a:ext cx="2665847" cy="3594774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587" y="711235"/>
            <a:ext cx="4483624" cy="3274779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7587" y="4078940"/>
            <a:ext cx="4483624" cy="266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68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3211"/>
            <a:ext cx="10515600" cy="583475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SPRENDĖ KRYŽIAŽODŽIUS APIE GYVŪNUS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3" y="696686"/>
            <a:ext cx="2812477" cy="2266814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3" y="3025820"/>
            <a:ext cx="2812477" cy="3749969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3" y="3025819"/>
            <a:ext cx="2812477" cy="3749969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523" y="696686"/>
            <a:ext cx="2812477" cy="229035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527D39EB-0B33-4BDD-81B1-E9C7BB7D96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9603" y="673143"/>
            <a:ext cx="2571750" cy="2290357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BEA4DFAC-D4A9-4863-8FE7-802AABFBF68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956" y="673143"/>
            <a:ext cx="3128211" cy="2261048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2FCD4649-CE9F-4102-A0A0-F0489B4D7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3" y="3025819"/>
            <a:ext cx="2970807" cy="3749969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BAA71C94-8BE8-4B94-A097-B2DE097AD1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4013" y="3041316"/>
            <a:ext cx="2729154" cy="371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4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21921"/>
            <a:ext cx="10515600" cy="801188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LAVINO SKAITYMO IR RAŠYMO ĮGŪDŽIUS PARINKDAMI TINKAMAS RAIDES IR IŠ JŲ DĖLIODAMI GYVŪNŲ PAVADINIMUS</a:t>
            </a:r>
          </a:p>
        </p:txBody>
      </p:sp>
      <p:pic>
        <p:nvPicPr>
          <p:cNvPr id="12" name="Turinio vietos rezervavimo ženklas 11">
            <a:extLst>
              <a:ext uri="{FF2B5EF4-FFF2-40B4-BE49-F238E27FC236}">
                <a16:creationId xmlns:a16="http://schemas.microsoft.com/office/drawing/2014/main" id="{5B72C273-B6F0-4C7F-AEFD-4B6DA5F78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876" y="1380363"/>
            <a:ext cx="3161645" cy="4535243"/>
          </a:xfr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8B17C1A7-2FE0-4444-B21C-E076B6539A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3488" y="1380364"/>
            <a:ext cx="2873808" cy="4535244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D66AA50F-5EFC-47FE-8E88-E795A5A0EF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7231" y="1380364"/>
            <a:ext cx="2873808" cy="4535244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DB47ABD7-26BA-412D-BCBB-01C8DB0EA9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0974" y="1380364"/>
            <a:ext cx="2811150" cy="45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88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SEKĖ PASAKĄ „KAIP GENYS EGLĘ KIRTO“</a:t>
            </a:r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BB8EC520-52F2-40D2-B611-425166ACF3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9306" y="801500"/>
            <a:ext cx="5637612" cy="5524656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226F6871-3411-4E98-A954-DA14D032E1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081" y="755314"/>
            <a:ext cx="5730919" cy="557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62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ŽAIDĖ IR VAIDINO ĮSIKŪNYDAMI Į MIŠKO GYVŪNUS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EB28518-426C-4DBD-B0A2-B299F7C6E0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142" y="609598"/>
            <a:ext cx="2741919" cy="3013397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D489D0C1-3D16-44AA-A843-03352031CD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7703" y="609598"/>
            <a:ext cx="2972340" cy="3013397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392974A9-2D5E-4A96-9244-C237D629A6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8685" y="603477"/>
            <a:ext cx="3167964" cy="3013397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1E07A1A-D8DF-4504-995F-CE003750AD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142" y="3714432"/>
            <a:ext cx="3383658" cy="3011488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4B0EB190-D740-4ED0-952C-9E6DCA57C1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7101" y="3714432"/>
            <a:ext cx="2972340" cy="3013397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1041974B-A7D7-4CC5-9467-C834367B9A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9969" y="603477"/>
            <a:ext cx="2159695" cy="3013397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7AE08D31-0F01-4FF3-A173-04AB343E75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5742" y="3714432"/>
            <a:ext cx="4713922" cy="294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5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MENINĖS VEIKLOS METU KŪRĖ MIŠKO GYVŪNUS</a:t>
            </a:r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D6D5A9B8-7DAA-4AFF-BD17-166691C897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0472" y="3842047"/>
            <a:ext cx="2197853" cy="2890218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D1252457-AA99-4C01-893C-DB79FC1159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8634" y="513014"/>
            <a:ext cx="2158295" cy="3222970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C859F44F-683D-42D0-9AB6-8749348585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8398" y="3842047"/>
            <a:ext cx="2021045" cy="2890218"/>
          </a:xfrm>
          <a:prstGeom prst="rect">
            <a:avLst/>
          </a:prstGeom>
        </p:spPr>
      </p:pic>
      <p:pic>
        <p:nvPicPr>
          <p:cNvPr id="33" name="Paveikslėlis 32">
            <a:extLst>
              <a:ext uri="{FF2B5EF4-FFF2-40B4-BE49-F238E27FC236}">
                <a16:creationId xmlns:a16="http://schemas.microsoft.com/office/drawing/2014/main" id="{1008AFCE-7AA9-4534-8F54-FFFAA43FCA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71" y="3842047"/>
            <a:ext cx="2021045" cy="2908609"/>
          </a:xfrm>
          <a:prstGeom prst="rect">
            <a:avLst/>
          </a:prstGeom>
        </p:spPr>
      </p:pic>
      <p:pic>
        <p:nvPicPr>
          <p:cNvPr id="37" name="Paveikslėlis 36">
            <a:extLst>
              <a:ext uri="{FF2B5EF4-FFF2-40B4-BE49-F238E27FC236}">
                <a16:creationId xmlns:a16="http://schemas.microsoft.com/office/drawing/2014/main" id="{4AD9B86C-3D3A-436B-95D0-DBA7BD8CD2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9592" y="513015"/>
            <a:ext cx="2362080" cy="3222969"/>
          </a:xfrm>
          <a:prstGeom prst="rect">
            <a:avLst/>
          </a:prstGeom>
        </p:spPr>
      </p:pic>
      <p:pic>
        <p:nvPicPr>
          <p:cNvPr id="41" name="Paveikslėlis 40">
            <a:extLst>
              <a:ext uri="{FF2B5EF4-FFF2-40B4-BE49-F238E27FC236}">
                <a16:creationId xmlns:a16="http://schemas.microsoft.com/office/drawing/2014/main" id="{622746D2-3773-45E6-897A-C075E4A2C8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7391" y="503285"/>
            <a:ext cx="2482659" cy="3232699"/>
          </a:xfrm>
          <a:prstGeom prst="rect">
            <a:avLst/>
          </a:prstGeom>
        </p:spPr>
      </p:pic>
      <p:pic>
        <p:nvPicPr>
          <p:cNvPr id="43" name="Paveikslėlis 42">
            <a:extLst>
              <a:ext uri="{FF2B5EF4-FFF2-40B4-BE49-F238E27FC236}">
                <a16:creationId xmlns:a16="http://schemas.microsoft.com/office/drawing/2014/main" id="{5CF2FBA6-8B86-40D7-90C8-99F17489499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0743" y="3826916"/>
            <a:ext cx="2134488" cy="2908609"/>
          </a:xfrm>
          <a:prstGeom prst="rect">
            <a:avLst/>
          </a:prstGeom>
        </p:spPr>
      </p:pic>
      <p:pic>
        <p:nvPicPr>
          <p:cNvPr id="45" name="Paveikslėlis 44">
            <a:extLst>
              <a:ext uri="{FF2B5EF4-FFF2-40B4-BE49-F238E27FC236}">
                <a16:creationId xmlns:a16="http://schemas.microsoft.com/office/drawing/2014/main" id="{4E203BC8-81D1-4467-ACF2-9412413855C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9855" y="513015"/>
            <a:ext cx="2219353" cy="3213239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E1E3B2D-5F8B-44EC-B3A8-413F179469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" y="3826915"/>
            <a:ext cx="3458575" cy="2918149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257A2AD-FF1A-4EB5-8AC4-48205F0BDD4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6" t="13740" r="31190" b="16464"/>
          <a:stretch/>
        </p:blipFill>
        <p:spPr>
          <a:xfrm>
            <a:off x="187914" y="484886"/>
            <a:ext cx="2342060" cy="32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05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7224" y="60960"/>
            <a:ext cx="11770658" cy="548638"/>
          </a:xfrm>
        </p:spPr>
        <p:txBody>
          <a:bodyPr>
            <a:normAutofit/>
          </a:bodyPr>
          <a:lstStyle/>
          <a:p>
            <a:pPr algn="ctr"/>
            <a:r>
              <a:rPr lang="lt-LT" sz="1600" dirty="0">
                <a:latin typeface="Arial Black" panose="020B0A04020102020204" pitchFamily="34" charset="0"/>
              </a:rPr>
              <a:t>MIŠKO GYVŪNUS APLIKAVO IR PIEŠĖ PIRŠTUKŲ ATSPAUDAIS PAGAL PATEIKTUS PAVYZDŽIUS</a:t>
            </a:r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B7867856-7D08-4C72-901D-22AB5DF630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2"/>
          <a:stretch/>
        </p:blipFill>
        <p:spPr>
          <a:xfrm>
            <a:off x="197224" y="1313126"/>
            <a:ext cx="4467888" cy="4983170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33D0D22-BE42-412A-8D68-8B5EA961E9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398" y="1313126"/>
            <a:ext cx="3737378" cy="498317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537020C-86E4-4FAF-926B-D715DCE104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3" t="8889" r="21036" b="54694"/>
          <a:stretch/>
        </p:blipFill>
        <p:spPr>
          <a:xfrm>
            <a:off x="4665112" y="1307215"/>
            <a:ext cx="3592286" cy="249749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EE25403-7091-4A3D-8E67-247250E1BE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0" r="8173" b="7120"/>
          <a:stretch/>
        </p:blipFill>
        <p:spPr>
          <a:xfrm>
            <a:off x="4665113" y="3804710"/>
            <a:ext cx="3592286" cy="24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5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56119"/>
            <a:ext cx="10515600" cy="462189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IŠVYKOS Į MIŠKĄ METU IMPROVIZAVO SUKURTAS MINI SITUACIJAS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3" y="601827"/>
            <a:ext cx="3625649" cy="356466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4" y="613954"/>
            <a:ext cx="4763588" cy="355253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581" y="4228928"/>
            <a:ext cx="3366042" cy="2563758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583" y="601988"/>
            <a:ext cx="3366040" cy="3576626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4" y="4218647"/>
            <a:ext cx="4763587" cy="2574039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4" y="4218648"/>
            <a:ext cx="3625648" cy="257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82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56119"/>
            <a:ext cx="10515600" cy="462189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TRAUKĖ SITUACIJŲ KORTELES IR ŽAIDĖ</a:t>
            </a: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ADD701A5-9283-40DB-B9AD-10002F2D2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655954"/>
            <a:ext cx="4013202" cy="3009902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F175A0F6-8FA2-4866-8C09-7C7A23BD1C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0517" y="619907"/>
            <a:ext cx="3352800" cy="3045949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223123C2-4205-4C7D-B4E4-B3EFAE27A5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40" y="3850639"/>
            <a:ext cx="2346960" cy="2928278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19EA9DC2-7EB3-4B77-BAC7-779E8DD663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1787" y="3850639"/>
            <a:ext cx="2661920" cy="2926080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4035D74B-A03B-4114-9DCC-A0B3FFBA27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4694" y="3858707"/>
            <a:ext cx="3352800" cy="2909944"/>
          </a:xfrm>
          <a:prstGeom prst="rect">
            <a:avLst/>
          </a:prstGeom>
        </p:spPr>
      </p:pic>
      <p:pic>
        <p:nvPicPr>
          <p:cNvPr id="24" name="Paveikslėlis 23">
            <a:extLst>
              <a:ext uri="{FF2B5EF4-FFF2-40B4-BE49-F238E27FC236}">
                <a16:creationId xmlns:a16="http://schemas.microsoft.com/office/drawing/2014/main" id="{37C3F1D5-E5A9-4673-B36E-DE6CA6A354F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8481" y="3850639"/>
            <a:ext cx="3129679" cy="2851242"/>
          </a:xfrm>
          <a:prstGeom prst="rect">
            <a:avLst/>
          </a:prstGeom>
        </p:spPr>
      </p:pic>
      <p:pic>
        <p:nvPicPr>
          <p:cNvPr id="26" name="Paveikslėlis 25">
            <a:extLst>
              <a:ext uri="{FF2B5EF4-FFF2-40B4-BE49-F238E27FC236}">
                <a16:creationId xmlns:a16="http://schemas.microsoft.com/office/drawing/2014/main" id="{16A57DCE-9F3D-4C17-9461-F9AAB6611F6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869481" y="275053"/>
            <a:ext cx="2996372" cy="378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63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56119"/>
            <a:ext cx="10515600" cy="462189"/>
          </a:xfrm>
        </p:spPr>
        <p:txBody>
          <a:bodyPr>
            <a:norm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DALYVAVO „MIŠKO GYVŪNŲ“ FOTOSESIJOJE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F2B8475-E2E6-45B5-8CC7-7D428F4053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00" y="755226"/>
            <a:ext cx="3718560" cy="275082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C0D88DB-E55E-4745-812A-C487A0E170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22" y="3628572"/>
            <a:ext cx="2461314" cy="3039088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1BA5FF8E-AAB6-41DD-948F-A9CDF3E7FC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2"/>
          <a:stretch/>
        </p:blipFill>
        <p:spPr>
          <a:xfrm>
            <a:off x="3422624" y="3628572"/>
            <a:ext cx="2399055" cy="3039088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2C88C284-BB86-439C-8300-95D6A40344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1" y="3628572"/>
            <a:ext cx="3230880" cy="3019969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2E6F80E4-9AEF-4311-B95B-1F0FA59DDD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1680" y="3628572"/>
            <a:ext cx="3677920" cy="3022041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23B7FE8F-B28E-48CD-B8E2-B2AF4DAE56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20" y="728980"/>
            <a:ext cx="3921760" cy="2788920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90A33C3E-CA0E-4DD1-8386-2F947DEC59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16" y="736176"/>
            <a:ext cx="371856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85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3211"/>
            <a:ext cx="10515600" cy="661853"/>
          </a:xfrm>
        </p:spPr>
        <p:txBody>
          <a:bodyPr>
            <a:no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ŽAIDĖ JUDRŲJĮ ŽAIDIMĄ „SAUGOKIS UODEGOS“, VAIŠINOSI TĖVELIŲ IŠKEPTU PYRAGU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9"/>
          <a:stretch/>
        </p:blipFill>
        <p:spPr>
          <a:xfrm>
            <a:off x="4162802" y="677454"/>
            <a:ext cx="4213721" cy="304110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258" y="3805494"/>
            <a:ext cx="4206265" cy="297379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6" y="677454"/>
            <a:ext cx="4054807" cy="3041106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26" y="3805494"/>
            <a:ext cx="4054807" cy="2973793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1548" y="677454"/>
            <a:ext cx="3700026" cy="610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3211"/>
            <a:ext cx="10515600" cy="661853"/>
          </a:xfrm>
        </p:spPr>
        <p:txBody>
          <a:bodyPr>
            <a:no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KLEBONIŠKIO MIŠKE ŽAIDĖ GYVŪNŲ SLĖPYNES, DAINAVO, RUNGTYNIAVO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6914036-DE42-40E7-B2F5-26438F400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775064"/>
            <a:ext cx="4226560" cy="2653936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86074AC-B098-43D6-A163-4C27C4654F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20" y="775064"/>
            <a:ext cx="3556000" cy="266700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DF97393E-7934-4E86-86F5-6A9C8099C5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9760" y="762000"/>
            <a:ext cx="3556000" cy="266700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8BC8DBE2-6AA4-4297-B690-98B0BBC041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2320" y="3561078"/>
            <a:ext cx="3556000" cy="3183709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02307976-AFC5-46E0-998F-50E8B269E1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3561078"/>
            <a:ext cx="4240598" cy="3183709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A63C79A5-0C99-49C4-951A-DF49EADAC84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9760" y="3561077"/>
            <a:ext cx="3556000" cy="31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45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9905"/>
            <a:ext cx="6271727" cy="661853"/>
          </a:xfrm>
        </p:spPr>
        <p:txBody>
          <a:bodyPr>
            <a:noAutofit/>
          </a:bodyPr>
          <a:lstStyle/>
          <a:p>
            <a:pPr algn="ctr"/>
            <a:r>
              <a:rPr lang="lt-LT" sz="1800" dirty="0">
                <a:latin typeface="Arial Black" panose="020B0A04020102020204" pitchFamily="34" charset="0"/>
              </a:rPr>
              <a:t>REFLEKSIJA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53180-D78E-4DD4-BE33-FA4A2986B9C7}"/>
              </a:ext>
            </a:extLst>
          </p:cNvPr>
          <p:cNvSpPr txBox="1"/>
          <p:nvPr/>
        </p:nvSpPr>
        <p:spPr>
          <a:xfrm>
            <a:off x="297024" y="551130"/>
            <a:ext cx="783927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PROJEKTO METU VAIKAI BUVO SKATINAMI DOMĖTIS MIŠKO GYVENTOJAIS, IŠSKIRTINIAIS JŲ BRUOŽAIS. VAIKAI NORIAI DALIJOSI JAU TURIMA INFORMACIJA, REIŠKĖ SAVO MINTIS, PASTEBĖJIMUS, ATKREIPĖ DRAUGŲ DĖMESĮ Į GYVŪNUS, KURIUOS ŽINO GERIAUSIAI.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PROJEKTINIŲ VEIKLŲ METU VAIKAI PASTEBĖJO PAVAIZDUOTUS GYVŪNUS KNYGELĖSE, GRUPĖS APLINKOJE ESANČIOJE VAIZDINĖJE MEDŽIAGOJE, IEŠKOJO GYVŪNŲ TARP ŽAISLŲ IR ŽAIDIMŲ, JUOS APŽIŪRINĖJO IR DRAUGE APTARĖ.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BANDĖ SKAITYTI PATEIKTUS GYVŪNŲ PAVADINIMUS, JUOS RAŠYTI, ATPAŽINTI PAVADINIMUS PAGAL PIRMĄSIAS RAIDES, DALYVAVO GRUPĖJE  ORGANIZUOJAMOJOJE VIKTORINOJE.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GYVŪNUS SKAIČIAVO, MATAVO JŲ DYDŽIUS, PASTEBĖJO JŲ PANAŠUMUS IR SKIRTUMUS.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KLAUSĖSI PASAKŲ APIE MIŠKO ŽVĖRIS, APTARĖ JŲ ELGESĮ, MANIERAS. PASIPUOŠĘ TĖVELIŲ </a:t>
            </a:r>
            <a:r>
              <a:rPr lang="lt-LT"/>
              <a:t>PARŪPINTOMIS KAUKĖMIS, </a:t>
            </a:r>
            <a:r>
              <a:rPr lang="lt-LT" dirty="0"/>
              <a:t>PASAKAS INSCENIZAVO, O PASITELKDAMI SAVO VAIZDUOTE IR KŪRYBINIAIS SUGEBĖJIMAIS JAS KURDAMI PLĖTOJO.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GYVŪNŲ INSCENIZAVIMAS IŠ GRUPĖS PERSIKĖLĖ Į KLEBINIŠKIO MIŠKO APLINKĄ. VAIKAI ĮSIJAUTĘ Į GYVŪNŲ ROLĘ, ŽAIDĖ SITUACINIUS, VAIDYBINIUS ŽAIDIMUS, RUNGTYNIAVO, VAIŠINOSI TĖVELIŲ SUNEŠTOMIS VAIŠĖMIS.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/>
              <a:t>PROJEKTINĖS SAVAITĖS METU SUKAUPTAS ŽINIAS APIE GYVŪNUS ĮTVIRTINO MENINĖSE, KŪRYBINĖSE VEIKLOSE IR PARENGĖ DARBELIUS PARODAI.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9385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556</Words>
  <Application>Microsoft Office PowerPoint</Application>
  <PresentationFormat>Plačiaekranė</PresentationFormat>
  <Paragraphs>47</Paragraphs>
  <Slides>23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Wingdings</vt:lpstr>
      <vt:lpstr>„Office“ tema</vt:lpstr>
      <vt:lpstr> PRIEŠMOKYKLINIŲ  „VARLIUKŲ“IR „BORUŽĖLIŲ“  GRUPIŲ PROJEKTAS   „KAS MIŠKE GYVENA“</vt:lpstr>
      <vt:lpstr>TIKSLAS: UGDYTI GEBĖJIMĄ PAŽINTI GAMTĄ IR JOS GYVŪNIJĄ, JĄ SAUGOTI IR GLOBOTI.  </vt:lpstr>
      <vt:lpstr>STEBĖJO VIDEO MEDŽIAGĄ, POKALBIŲ – DISKUSIJŲ METU, VAIKAI SUSIPAŽINO SU GYVŪNAIS, JŲ IŠVAIZDA IR YPATUMAIS</vt:lpstr>
      <vt:lpstr>SUSIPAŽINO SU GYVŪNŲ IŠKAMŠOMIS, LYGINO JŲ ILGĮ SU SAVIMI</vt:lpstr>
      <vt:lpstr>TYRINĖJO GYVŪNŲ RAGUS, ILTIS, ŽANDIKAULIUS, KAUKOLES AIŠKINOSI JŲ PANAŠUMUS IR SKIRTUMUS</vt:lpstr>
      <vt:lpstr>DĖLIOJO GYVŪNŲ DĖLIONES PAGAL SKAIČIUS NUO 1 IKI 10. PAVADINO NE TIK GYVŪNUS, BET IR SKAIČIUS, IEŠKOJO JŲ APLINKOJE.</vt:lpstr>
      <vt:lpstr>ŽAIDIMŲ METU ATPAŽINO GYVŪNUS DOMĮJOSI MIŠKO GYVŪNAIS</vt:lpstr>
      <vt:lpstr>IEŠKOJO ŠEŠĖLIŲ, LAVINO PAŽINIMO ĮGŪDŽIUS ĮVARDINDAMI GYVŪNUS</vt:lpstr>
      <vt:lpstr>SMĖLYJE  IEŠKOJO PASLĖPTŲ GYVŪNŲ, JUOS SKAIČIAVO, LYGINO KURIS DAUGIAU SURADO</vt:lpstr>
      <vt:lpstr>SŪRIOJE TEŠLOJE IEŠKOJO PASLĖPTŲ MIŠKO GYVŪNŲ, JUOS ATPAŽINO, ĮVARDINO, APIBŪDINO</vt:lpstr>
      <vt:lpstr>IEŠKOJO PASLĖPTŲ GYVŪNŲ JUOS PAVADINO IR RŪŠIAVO Į NAMUS ,,LAUKINIAI GYVŪNAI“ IR ,,NAMINIAI GYVŪNAI“</vt:lpstr>
      <vt:lpstr>SPRENDĖ KRYŽIAŽODŽIUS APIE GYVŪNUS</vt:lpstr>
      <vt:lpstr>LAVINO SKAITYMO IR RAŠYMO ĮGŪDŽIUS PARINKDAMI TINKAMAS RAIDES IR IŠ JŲ DĖLIODAMI GYVŪNŲ PAVADINIMUS</vt:lpstr>
      <vt:lpstr>SEKĖ PASAKĄ „KAIP GENYS EGLĘ KIRTO“</vt:lpstr>
      <vt:lpstr>ŽAIDĖ IR VAIDINO ĮSIKŪNYDAMI Į MIŠKO GYVŪNUS</vt:lpstr>
      <vt:lpstr>MENINĖS VEIKLOS METU KŪRĖ MIŠKO GYVŪNUS</vt:lpstr>
      <vt:lpstr>MIŠKO GYVŪNUS APLIKAVO IR PIEŠĖ PIRŠTUKŲ ATSPAUDAIS PAGAL PATEIKTUS PAVYZDŽIUS</vt:lpstr>
      <vt:lpstr>IŠVYKOS Į MIŠKĄ METU IMPROVIZAVO SUKURTAS MINI SITUACIJAS</vt:lpstr>
      <vt:lpstr>TRAUKĖ SITUACIJŲ KORTELES IR ŽAIDĖ</vt:lpstr>
      <vt:lpstr>DALYVAVO „MIŠKO GYVŪNŲ“ FOTOSESIJOJE</vt:lpstr>
      <vt:lpstr>ŽAIDĖ JUDRŲJĮ ŽAIDIMĄ „SAUGOKIS UODEGOS“, VAIŠINOSI TĖVELIŲ IŠKEPTU PYRAGU</vt:lpstr>
      <vt:lpstr>KLEBONIŠKIO MIŠKE ŽAIDĖ GYVŪNŲ SLĖPYNES, DAINAVO, RUNGTYNIAVO</vt:lpstr>
      <vt:lpstr>REFLEKSIJA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„KĄ SLEPIA MIŠKAS?</dc:title>
  <dc:creator>irmas smilgiene</dc:creator>
  <cp:lastModifiedBy>Dovilė Gal</cp:lastModifiedBy>
  <cp:revision>62</cp:revision>
  <dcterms:created xsi:type="dcterms:W3CDTF">2021-11-28T19:22:25Z</dcterms:created>
  <dcterms:modified xsi:type="dcterms:W3CDTF">2022-01-16T10:05:10Z</dcterms:modified>
</cp:coreProperties>
</file>