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8"/>
  </p:notesMasterIdLst>
  <p:sldIdLst>
    <p:sldId id="256" r:id="rId2"/>
    <p:sldId id="257" r:id="rId3"/>
    <p:sldId id="258" r:id="rId4"/>
    <p:sldId id="268" r:id="rId5"/>
    <p:sldId id="295" r:id="rId6"/>
    <p:sldId id="269" r:id="rId7"/>
    <p:sldId id="270" r:id="rId8"/>
    <p:sldId id="263" r:id="rId9"/>
    <p:sldId id="264" r:id="rId10"/>
    <p:sldId id="265" r:id="rId11"/>
    <p:sldId id="267" r:id="rId12"/>
    <p:sldId id="271" r:id="rId13"/>
    <p:sldId id="272" r:id="rId14"/>
    <p:sldId id="273" r:id="rId15"/>
    <p:sldId id="262" r:id="rId16"/>
    <p:sldId id="291" r:id="rId17"/>
    <p:sldId id="286" r:id="rId18"/>
    <p:sldId id="287" r:id="rId19"/>
    <p:sldId id="288" r:id="rId20"/>
    <p:sldId id="259" r:id="rId21"/>
    <p:sldId id="260" r:id="rId22"/>
    <p:sldId id="289" r:id="rId23"/>
    <p:sldId id="274" r:id="rId24"/>
    <p:sldId id="293" r:id="rId25"/>
    <p:sldId id="275" r:id="rId26"/>
    <p:sldId id="276" r:id="rId27"/>
    <p:sldId id="281" r:id="rId28"/>
    <p:sldId id="282" r:id="rId29"/>
    <p:sldId id="284" r:id="rId30"/>
    <p:sldId id="283" r:id="rId31"/>
    <p:sldId id="278" r:id="rId32"/>
    <p:sldId id="277" r:id="rId33"/>
    <p:sldId id="280" r:id="rId34"/>
    <p:sldId id="279" r:id="rId35"/>
    <p:sldId id="285" r:id="rId36"/>
    <p:sldId id="292" r:id="rId37"/>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2832" autoAdjust="0"/>
  </p:normalViewPr>
  <p:slideViewPr>
    <p:cSldViewPr>
      <p:cViewPr varScale="1">
        <p:scale>
          <a:sx n="80" d="100"/>
          <a:sy n="80" d="100"/>
        </p:scale>
        <p:origin x="152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B94D4C-4F7B-465D-83E5-A759115EA416}" type="datetimeFigureOut">
              <a:rPr lang="lt-LT" smtClean="0"/>
              <a:pPr/>
              <a:t>2020-04-21</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573FD2-8FC9-4ACA-A56C-5923D5E1DBF7}" type="slidenum">
              <a:rPr lang="lt-LT" smtClean="0"/>
              <a:pPr/>
              <a:t>‹#›</a:t>
            </a:fld>
            <a:endParaRPr lang="lt-L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9B573FD2-8FC9-4ACA-A56C-5923D5E1DBF7}" type="slidenum">
              <a:rPr lang="lt-LT" smtClean="0"/>
              <a:pPr/>
              <a:t>2</a:t>
            </a:fld>
            <a:endParaRPr lang="lt-L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9B573FD2-8FC9-4ACA-A56C-5923D5E1DBF7}" type="slidenum">
              <a:rPr lang="lt-LT" smtClean="0"/>
              <a:pPr/>
              <a:t>4</a:t>
            </a:fld>
            <a:endParaRPr lang="lt-L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9B573FD2-8FC9-4ACA-A56C-5923D5E1DBF7}" type="slidenum">
              <a:rPr lang="lt-LT" smtClean="0"/>
              <a:pPr/>
              <a:t>24</a:t>
            </a:fld>
            <a:endParaRPr lang="lt-L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9B573FD2-8FC9-4ACA-A56C-5923D5E1DBF7}" type="slidenum">
              <a:rPr lang="lt-LT" smtClean="0"/>
              <a:pPr/>
              <a:t>35</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94E0F786-D1C2-4410-B021-311E36C42B9F}" type="datetimeFigureOut">
              <a:rPr lang="lt-LT" smtClean="0"/>
              <a:pPr/>
              <a:t>2020-04-21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74A8343-A9F6-429D-99F5-B5BA43A008BE}"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94E0F786-D1C2-4410-B021-311E36C42B9F}" type="datetimeFigureOut">
              <a:rPr lang="lt-LT" smtClean="0"/>
              <a:pPr/>
              <a:t>2020-04-21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74A8343-A9F6-429D-99F5-B5BA43A008BE}"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94E0F786-D1C2-4410-B021-311E36C42B9F}" type="datetimeFigureOut">
              <a:rPr lang="lt-LT" smtClean="0"/>
              <a:pPr/>
              <a:t>2020-04-21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74A8343-A9F6-429D-99F5-B5BA43A008BE}"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94E0F786-D1C2-4410-B021-311E36C42B9F}" type="datetimeFigureOut">
              <a:rPr lang="lt-LT" smtClean="0"/>
              <a:pPr/>
              <a:t>2020-04-21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74A8343-A9F6-429D-99F5-B5BA43A008BE}"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0F786-D1C2-4410-B021-311E36C42B9F}" type="datetimeFigureOut">
              <a:rPr lang="lt-LT" smtClean="0"/>
              <a:pPr/>
              <a:t>2020-04-21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74A8343-A9F6-429D-99F5-B5BA43A008BE}"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94E0F786-D1C2-4410-B021-311E36C42B9F}" type="datetimeFigureOut">
              <a:rPr lang="lt-LT" smtClean="0"/>
              <a:pPr/>
              <a:t>2020-04-21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74A8343-A9F6-429D-99F5-B5BA43A008BE}"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94E0F786-D1C2-4410-B021-311E36C42B9F}" type="datetimeFigureOut">
              <a:rPr lang="lt-LT" smtClean="0"/>
              <a:pPr/>
              <a:t>2020-04-21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A74A8343-A9F6-429D-99F5-B5BA43A008BE}"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94E0F786-D1C2-4410-B021-311E36C42B9F}" type="datetimeFigureOut">
              <a:rPr lang="lt-LT" smtClean="0"/>
              <a:pPr/>
              <a:t>2020-04-21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A74A8343-A9F6-429D-99F5-B5BA43A008BE}"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0F786-D1C2-4410-B021-311E36C42B9F}" type="datetimeFigureOut">
              <a:rPr lang="lt-LT" smtClean="0"/>
              <a:pPr/>
              <a:t>2020-04-21</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A74A8343-A9F6-429D-99F5-B5BA43A008BE}"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0F786-D1C2-4410-B021-311E36C42B9F}" type="datetimeFigureOut">
              <a:rPr lang="lt-LT" smtClean="0"/>
              <a:pPr/>
              <a:t>2020-04-21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74A8343-A9F6-429D-99F5-B5BA43A008BE}"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0F786-D1C2-4410-B021-311E36C42B9F}" type="datetimeFigureOut">
              <a:rPr lang="lt-LT" smtClean="0"/>
              <a:pPr/>
              <a:t>2020-04-21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74A8343-A9F6-429D-99F5-B5BA43A008BE}"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0F786-D1C2-4410-B021-311E36C42B9F}" type="datetimeFigureOut">
              <a:rPr lang="lt-LT" smtClean="0"/>
              <a:pPr/>
              <a:t>2020-04-21</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A8343-A9F6-429D-99F5-B5BA43A008BE}"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sLYlsM_Luew"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rt.lt/mediateka/irasas/2000101361/labas-rytas-lietuva-ii-d-nijole-narmontaite-kviecia-palaikyti-medikus-turime-nusilenkti-iki-zemes"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ordwall.net/resource/1371860/pavasarin%c4%97s-g%c4%97l%c4%97s" TargetMode="External"/><Relationship Id="rId5" Type="http://schemas.openxmlformats.org/officeDocument/2006/relationships/hyperlink" Target="https://www.youtube.com/watch?v=HVRXL8o-hfw" TargetMode="External"/><Relationship Id="rId4" Type="http://schemas.openxmlformats.org/officeDocument/2006/relationships/hyperlink" Target="https://www.youtube.com/watch?v=sMBAwKA9ND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UGAXSAHnNE"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ww.youtube.com/watch?v=aS8LvDNPgEo" TargetMode="External"/><Relationship Id="rId4" Type="http://schemas.openxmlformats.org/officeDocument/2006/relationships/hyperlink" Target="https://www.youtube.com/watch?v=iwpTbu26d-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LOcjGS_EE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youtube.com/watch?v=-jbP6NH8DZ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1008111"/>
          </a:xfrm>
        </p:spPr>
        <p:txBody>
          <a:bodyPr>
            <a:normAutofit/>
          </a:bodyPr>
          <a:lstStyle/>
          <a:p>
            <a:r>
              <a:rPr lang="lt-LT" sz="4000" b="1" dirty="0">
                <a:effectLst>
                  <a:outerShdw blurRad="38100" dist="38100" dir="2700000" algn="tl">
                    <a:srgbClr val="000000">
                      <a:alpha val="43137"/>
                    </a:srgbClr>
                  </a:outerShdw>
                </a:effectLst>
                <a:latin typeface="Times New Roman" pitchFamily="18" charset="0"/>
                <a:cs typeface="Times New Roman" pitchFamily="18" charset="0"/>
              </a:rPr>
              <a:t>„P</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AVASARIO G</a:t>
            </a:r>
            <a:r>
              <a:rPr lang="lt-LT" sz="4000" b="1" dirty="0">
                <a:effectLst>
                  <a:outerShdw blurRad="38100" dist="38100" dir="2700000" algn="tl">
                    <a:srgbClr val="000000">
                      <a:alpha val="43137"/>
                    </a:srgbClr>
                  </a:outerShdw>
                </a:effectLst>
                <a:latin typeface="Times New Roman" pitchFamily="18" charset="0"/>
                <a:cs typeface="Times New Roman" pitchFamily="18" charset="0"/>
              </a:rPr>
              <a:t>ĖLĖS“</a:t>
            </a:r>
          </a:p>
        </p:txBody>
      </p:sp>
      <p:sp>
        <p:nvSpPr>
          <p:cNvPr id="3" name="Subtitle 2"/>
          <p:cNvSpPr>
            <a:spLocks noGrp="1"/>
          </p:cNvSpPr>
          <p:nvPr>
            <p:ph type="subTitle" idx="1"/>
          </p:nvPr>
        </p:nvSpPr>
        <p:spPr>
          <a:xfrm>
            <a:off x="1371600" y="4077072"/>
            <a:ext cx="6400800" cy="1872208"/>
          </a:xfrm>
        </p:spPr>
        <p:txBody>
          <a:bodyPr>
            <a:noAutofit/>
          </a:bodyPr>
          <a:lstStyle/>
          <a:p>
            <a:pPr algn="l"/>
            <a:endParaRPr lang="lt-LT" sz="2000" dirty="0">
              <a:solidFill>
                <a:schemeClr val="tx1"/>
              </a:solidFill>
              <a:latin typeface="Times New Roman" pitchFamily="18" charset="0"/>
              <a:cs typeface="Times New Roman" pitchFamily="18" charset="0"/>
            </a:endParaRPr>
          </a:p>
          <a:p>
            <a:pPr algn="l"/>
            <a:endParaRPr lang="lt-LT" sz="2000" dirty="0">
              <a:solidFill>
                <a:schemeClr val="tx1"/>
              </a:solidFill>
              <a:latin typeface="Times New Roman" pitchFamily="18" charset="0"/>
              <a:cs typeface="Times New Roman" pitchFamily="18" charset="0"/>
            </a:endParaRPr>
          </a:p>
          <a:p>
            <a:pPr algn="l"/>
            <a:endParaRPr lang="lt-LT" sz="2000" dirty="0">
              <a:solidFill>
                <a:schemeClr val="tx1"/>
              </a:solidFill>
              <a:latin typeface="Times New Roman" pitchFamily="18" charset="0"/>
              <a:cs typeface="Times New Roman" pitchFamily="18" charset="0"/>
            </a:endParaRPr>
          </a:p>
          <a:p>
            <a:pPr algn="l"/>
            <a:endParaRPr lang="lt-LT" sz="2000" dirty="0">
              <a:solidFill>
                <a:schemeClr val="tx1"/>
              </a:solidFill>
              <a:latin typeface="Times New Roman" pitchFamily="18" charset="0"/>
              <a:cs typeface="Times New Roman" pitchFamily="18" charset="0"/>
            </a:endParaRPr>
          </a:p>
          <a:p>
            <a:pPr algn="l"/>
            <a:r>
              <a:rPr lang="lt-LT" sz="2000" b="1" dirty="0">
                <a:solidFill>
                  <a:schemeClr val="tx1"/>
                </a:solidFill>
                <a:latin typeface="Times New Roman" pitchFamily="18" charset="0"/>
                <a:cs typeface="Times New Roman" pitchFamily="18" charset="0"/>
              </a:rPr>
              <a:t>„Beždžioniukų“ grupė </a:t>
            </a:r>
          </a:p>
          <a:p>
            <a:pPr algn="l"/>
            <a:r>
              <a:rPr lang="lt-LT" sz="2000" b="1" dirty="0">
                <a:solidFill>
                  <a:schemeClr val="tx1"/>
                </a:solidFill>
                <a:latin typeface="Times New Roman" pitchFamily="18" charset="0"/>
                <a:cs typeface="Times New Roman" pitchFamily="18" charset="0"/>
              </a:rPr>
              <a:t>Paruošė vyr. mokytojos: Berutė Zaksienė ir</a:t>
            </a:r>
            <a:r>
              <a:rPr lang="en-US" sz="2000" b="1" dirty="0">
                <a:solidFill>
                  <a:schemeClr val="tx1"/>
                </a:solidFill>
                <a:latin typeface="Times New Roman" pitchFamily="18" charset="0"/>
                <a:cs typeface="Times New Roman" pitchFamily="18" charset="0"/>
              </a:rPr>
              <a:t> </a:t>
            </a:r>
            <a:r>
              <a:rPr lang="lt-LT" sz="2000" b="1" dirty="0">
                <a:solidFill>
                  <a:schemeClr val="tx1"/>
                </a:solidFill>
                <a:latin typeface="Times New Roman" pitchFamily="18" charset="0"/>
                <a:cs typeface="Times New Roman" pitchFamily="18" charset="0"/>
              </a:rPr>
              <a:t>Aldona Nevidomskienė</a:t>
            </a:r>
            <a:r>
              <a:rPr lang="en-US" sz="2000" b="1" dirty="0">
                <a:solidFill>
                  <a:schemeClr val="tx1"/>
                </a:solidFill>
                <a:latin typeface="Times New Roman" pitchFamily="18" charset="0"/>
                <a:cs typeface="Times New Roman" pitchFamily="18" charset="0"/>
              </a:rPr>
              <a:t> </a:t>
            </a:r>
            <a:endParaRPr lang="lt-LT" sz="2000" b="1" dirty="0">
              <a:solidFill>
                <a:schemeClr val="tx1"/>
              </a:solidFill>
              <a:latin typeface="Times New Roman" pitchFamily="18" charset="0"/>
              <a:cs typeface="Times New Roman" pitchFamily="18" charset="0"/>
            </a:endParaRPr>
          </a:p>
        </p:txBody>
      </p:sp>
      <p:pic>
        <p:nvPicPr>
          <p:cNvPr id="1029" name="Picture 5" descr="C:\Users\user\Desktop\source.gif"/>
          <p:cNvPicPr>
            <a:picLocks noChangeAspect="1" noChangeArrowheads="1" noCrop="1"/>
          </p:cNvPicPr>
          <p:nvPr/>
        </p:nvPicPr>
        <p:blipFill>
          <a:blip r:embed="rId3" cstate="print"/>
          <a:srcRect/>
          <a:stretch>
            <a:fillRect/>
          </a:stretch>
        </p:blipFill>
        <p:spPr bwMode="auto">
          <a:xfrm>
            <a:off x="2771800" y="1844824"/>
            <a:ext cx="4104456" cy="33843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ircl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alpha val="47000"/>
              </a:srgbClr>
            </a:gs>
            <a:gs pos="17999">
              <a:srgbClr val="99CCFF"/>
            </a:gs>
            <a:gs pos="36000">
              <a:srgbClr val="9966FF"/>
            </a:gs>
            <a:gs pos="61000">
              <a:srgbClr val="CC99FF"/>
            </a:gs>
            <a:gs pos="82001">
              <a:srgbClr val="99CCFF"/>
            </a:gs>
            <a:gs pos="100000">
              <a:srgbClr val="CCCC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a:latin typeface="Times New Roman" pitchFamily="18" charset="0"/>
                <a:cs typeface="Times New Roman" pitchFamily="18" charset="0"/>
              </a:rPr>
              <a:t>Susipažinkite,</a:t>
            </a:r>
            <a:r>
              <a:rPr lang="en-US" sz="2800" b="1" dirty="0">
                <a:latin typeface="Times New Roman" pitchFamily="18" charset="0"/>
                <a:cs typeface="Times New Roman" pitchFamily="18" charset="0"/>
              </a:rPr>
              <a:t> </a:t>
            </a:r>
            <a:r>
              <a:rPr lang="lt-LT" sz="2800" b="1" dirty="0">
                <a:latin typeface="Times New Roman" pitchFamily="18" charset="0"/>
                <a:cs typeface="Times New Roman" pitchFamily="18" charset="0"/>
              </a:rPr>
              <a:t>tai įdomu</a:t>
            </a:r>
            <a:r>
              <a:rPr lang="lt-LT" sz="2800" dirty="0">
                <a:latin typeface="Times New Roman" pitchFamily="18" charset="0"/>
                <a:cs typeface="Times New Roman" pitchFamily="18" charset="0"/>
              </a:rPr>
              <a:t> </a:t>
            </a:r>
            <a:r>
              <a:rPr lang="lt-LT" sz="2800" dirty="0">
                <a:latin typeface="Times New Roman" pitchFamily="18" charset="0"/>
                <a:cs typeface="Times New Roman" pitchFamily="18" charset="0"/>
                <a:sym typeface="Wingdings" pitchFamily="2" charset="2"/>
              </a:rPr>
              <a:t>  </a:t>
            </a:r>
            <a:endParaRPr lang="lt-LT"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997152"/>
          </a:xfrm>
        </p:spPr>
        <p:txBody>
          <a:bodyPr/>
          <a:lstStyle/>
          <a:p>
            <a:pPr algn="ctr">
              <a:buNone/>
            </a:pPr>
            <a:r>
              <a:rPr lang="lt-LT" sz="2800" b="1" dirty="0">
                <a:effectLst>
                  <a:outerShdw blurRad="38100" dist="38100" dir="2700000" algn="tl">
                    <a:srgbClr val="000000">
                      <a:alpha val="43137"/>
                    </a:srgbClr>
                  </a:outerShdw>
                </a:effectLst>
                <a:latin typeface="Times New Roman" pitchFamily="18" charset="0"/>
                <a:cs typeface="Times New Roman" pitchFamily="18" charset="0"/>
              </a:rPr>
              <a:t>NARCIZO ISTORIJA</a:t>
            </a:r>
          </a:p>
          <a:p>
            <a:pPr algn="just">
              <a:buNone/>
            </a:pPr>
            <a:r>
              <a:rPr lang="lt-LT" sz="2400" i="1" dirty="0">
                <a:latin typeface="Times New Roman" pitchFamily="18" charset="0"/>
                <a:cs typeface="Times New Roman" pitchFamily="18" charset="0"/>
              </a:rPr>
              <a:t>     Aš esu stipraus ir svaiginančio kvapo gėlė – narcizas. Mane galima vadinti svogūniniu augalu. Turiu ilgą belapį stiebą, linijiškus pamatinius lapus, stambius žiedus, kurie yra arba pavieniai arba susitelkę po kelis. Mano gimtinė – Viduržiemio pajūris. Lietuvoje auga tik trys narcizų rūšys: baltasis (poetinis), puokštinis ir geltonasis (tariamasis). </a:t>
            </a:r>
          </a:p>
        </p:txBody>
      </p:sp>
      <p:pic>
        <p:nvPicPr>
          <p:cNvPr id="8194" name="Picture 2" descr="C:\Users\user\Desktop\baltasis-narcizas-1024x682.jpg"/>
          <p:cNvPicPr>
            <a:picLocks noChangeAspect="1" noChangeArrowheads="1"/>
          </p:cNvPicPr>
          <p:nvPr/>
        </p:nvPicPr>
        <p:blipFill>
          <a:blip r:embed="rId2" cstate="print"/>
          <a:srcRect/>
          <a:stretch>
            <a:fillRect/>
          </a:stretch>
        </p:blipFill>
        <p:spPr bwMode="auto">
          <a:xfrm>
            <a:off x="971600" y="4509120"/>
            <a:ext cx="3676006" cy="2160240"/>
          </a:xfrm>
          <a:prstGeom prst="ellipse">
            <a:avLst/>
          </a:prstGeom>
          <a:ln>
            <a:noFill/>
          </a:ln>
          <a:effectLst>
            <a:softEdge rad="112500"/>
          </a:effectLst>
        </p:spPr>
      </p:pic>
      <p:pic>
        <p:nvPicPr>
          <p:cNvPr id="8195" name="Picture 3" descr="C:\Users\user\Desktop\Narzisse.jpg"/>
          <p:cNvPicPr>
            <a:picLocks noChangeAspect="1" noChangeArrowheads="1"/>
          </p:cNvPicPr>
          <p:nvPr/>
        </p:nvPicPr>
        <p:blipFill>
          <a:blip r:embed="rId3" cstate="print"/>
          <a:srcRect/>
          <a:stretch>
            <a:fillRect/>
          </a:stretch>
        </p:blipFill>
        <p:spPr bwMode="auto">
          <a:xfrm>
            <a:off x="4860032" y="4509120"/>
            <a:ext cx="3672408" cy="2160240"/>
          </a:xfrm>
          <a:prstGeom prst="ellipse">
            <a:avLst/>
          </a:prstGeom>
          <a:ln>
            <a:noFill/>
          </a:ln>
          <a:effectLst>
            <a:softEdge rad="112500"/>
          </a:effectLst>
        </p:spPr>
      </p:pic>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BE4AE">
                <a:alpha val="36000"/>
              </a:srgbClr>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a:latin typeface="Times New Roman" pitchFamily="18" charset="0"/>
                <a:cs typeface="Times New Roman" pitchFamily="18" charset="0"/>
              </a:rPr>
              <a:t>Susipažinkite, tai</a:t>
            </a:r>
            <a:r>
              <a:rPr lang="en-US" sz="2800" b="1" dirty="0">
                <a:latin typeface="Times New Roman" pitchFamily="18" charset="0"/>
                <a:cs typeface="Times New Roman" pitchFamily="18" charset="0"/>
              </a:rPr>
              <a:t> </a:t>
            </a:r>
            <a:r>
              <a:rPr lang="lt-LT" sz="2800" b="1" dirty="0">
                <a:latin typeface="Times New Roman" pitchFamily="18" charset="0"/>
                <a:cs typeface="Times New Roman" pitchFamily="18" charset="0"/>
              </a:rPr>
              <a:t>įdomu </a:t>
            </a:r>
            <a:r>
              <a:rPr lang="lt-LT" sz="2800" b="1" dirty="0">
                <a:latin typeface="Times New Roman" pitchFamily="18" charset="0"/>
                <a:cs typeface="Times New Roman" pitchFamily="18" charset="0"/>
                <a:sym typeface="Wingdings" pitchFamily="2" charset="2"/>
              </a:rPr>
              <a:t>  </a:t>
            </a:r>
            <a:endParaRPr lang="lt-LT"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257800"/>
          </a:xfrm>
        </p:spPr>
        <p:txBody>
          <a:bodyPr/>
          <a:lstStyle/>
          <a:p>
            <a:pPr algn="ctr">
              <a:buNone/>
            </a:pPr>
            <a:r>
              <a:rPr lang="lt-LT" sz="2800" b="1" dirty="0">
                <a:effectLst>
                  <a:outerShdw blurRad="38100" dist="38100" dir="2700000" algn="tl">
                    <a:srgbClr val="000000">
                      <a:alpha val="43137"/>
                    </a:srgbClr>
                  </a:outerShdw>
                </a:effectLst>
                <a:latin typeface="Times New Roman" pitchFamily="18" charset="0"/>
                <a:cs typeface="Times New Roman" pitchFamily="18" charset="0"/>
              </a:rPr>
              <a:t>PIENĖS ISTORIJA</a:t>
            </a:r>
          </a:p>
          <a:p>
            <a:pPr>
              <a:buNone/>
            </a:pPr>
            <a:r>
              <a:rPr lang="lt-LT" sz="2400" i="1" dirty="0">
                <a:latin typeface="Times New Roman" pitchFamily="18" charset="0"/>
                <a:cs typeface="Times New Roman" pitchFamily="18" charset="0"/>
              </a:rPr>
              <a:t>     Esame astrinių šeimos augalų gentis, kuriai priklauso įvairiametės žolės su pieniškomis sultimis. Dažniausiai mūsų žiedai yra stambūs, vidutinio dydžio arba susitelkę į skėtiškas šluoteles. Gėlių žiedai šviesiai geltoni. </a:t>
            </a:r>
          </a:p>
        </p:txBody>
      </p:sp>
      <p:pic>
        <p:nvPicPr>
          <p:cNvPr id="10242" name="Picture 2" descr="C:\Users\user\Desktop\260px-Illustration_Sonchus_arvensis0.jpg"/>
          <p:cNvPicPr>
            <a:picLocks noChangeAspect="1" noChangeArrowheads="1"/>
          </p:cNvPicPr>
          <p:nvPr/>
        </p:nvPicPr>
        <p:blipFill>
          <a:blip r:embed="rId2" cstate="print"/>
          <a:srcRect/>
          <a:stretch>
            <a:fillRect/>
          </a:stretch>
        </p:blipFill>
        <p:spPr bwMode="auto">
          <a:xfrm>
            <a:off x="1331640" y="3789040"/>
            <a:ext cx="3240360"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3" name="Picture 3" descr="C:\Users\user\Desktop\Sonchus_arvensis_susai_bgiu.jpg"/>
          <p:cNvPicPr>
            <a:picLocks noChangeAspect="1" noChangeArrowheads="1"/>
          </p:cNvPicPr>
          <p:nvPr/>
        </p:nvPicPr>
        <p:blipFill>
          <a:blip r:embed="rId3" cstate="print"/>
          <a:srcRect/>
          <a:stretch>
            <a:fillRect/>
          </a:stretch>
        </p:blipFill>
        <p:spPr bwMode="auto">
          <a:xfrm>
            <a:off x="4932040" y="3789040"/>
            <a:ext cx="3024336" cy="29010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lt-LT" sz="2800" b="1" dirty="0">
                <a:latin typeface="Times New Roman" pitchFamily="18" charset="0"/>
                <a:cs typeface="Times New Roman" pitchFamily="18" charset="0"/>
              </a:rPr>
              <a:t>    PIEŠIMO VEIKLA </a:t>
            </a:r>
            <a:r>
              <a:rPr lang="lt-LT" sz="2800" b="1" dirty="0">
                <a:latin typeface="Times New Roman" pitchFamily="18" charset="0"/>
                <a:cs typeface="Times New Roman" pitchFamily="18" charset="0"/>
                <a:sym typeface="Wingdings" pitchFamily="2" charset="2"/>
              </a:rPr>
              <a:t></a:t>
            </a:r>
            <a:endParaRPr lang="lt-LT"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12776"/>
            <a:ext cx="8229600" cy="5040560"/>
          </a:xfrm>
        </p:spPr>
        <p:txBody>
          <a:bodyPr>
            <a:normAutofit/>
          </a:bodyPr>
          <a:lstStyle/>
          <a:p>
            <a:pPr algn="ctr">
              <a:buNone/>
            </a:pPr>
            <a:r>
              <a:rPr lang="lt-LT" sz="2400" b="1" dirty="0">
                <a:latin typeface="Times New Roman" pitchFamily="18" charset="0"/>
                <a:cs typeface="Times New Roman" pitchFamily="18" charset="0"/>
              </a:rPr>
              <a:t>Užduotis:</a:t>
            </a:r>
          </a:p>
          <a:p>
            <a:pPr algn="just"/>
            <a:r>
              <a:rPr lang="lt-LT" sz="2400" dirty="0">
                <a:latin typeface="Times New Roman" pitchFamily="18" charset="0"/>
                <a:cs typeface="Times New Roman" pitchFamily="18" charset="0"/>
              </a:rPr>
              <a:t>Pasirinkti norimą gėlytę ir ją nupiešti popieriaus lape. </a:t>
            </a:r>
          </a:p>
          <a:p>
            <a:r>
              <a:rPr lang="lt-LT" sz="2400" b="1" dirty="0">
                <a:latin typeface="Times New Roman" pitchFamily="18" charset="0"/>
                <a:cs typeface="Times New Roman" pitchFamily="18" charset="0"/>
              </a:rPr>
              <a:t>Priemonės:</a:t>
            </a:r>
            <a:r>
              <a:rPr lang="lt-LT" sz="2400" dirty="0">
                <a:latin typeface="Times New Roman" pitchFamily="18" charset="0"/>
                <a:cs typeface="Times New Roman" pitchFamily="18" charset="0"/>
              </a:rPr>
              <a:t> Spalvoti pieštukai, flomasteriai, vaškinės kreidelės, paprastas pieštukas. Kad būtų daug aiškiau, pažiūrėkite pavyzdį. </a:t>
            </a:r>
          </a:p>
          <a:p>
            <a:r>
              <a:rPr lang="lt-LT" sz="2400" dirty="0">
                <a:ln>
                  <a:solidFill>
                    <a:schemeClr val="accent1">
                      <a:lumMod val="75000"/>
                    </a:schemeClr>
                  </a:solidFill>
                </a:ln>
                <a:latin typeface="Times New Roman" pitchFamily="18" charset="0"/>
                <a:cs typeface="Times New Roman" pitchFamily="18" charset="0"/>
                <a:hlinkClick r:id="rId3"/>
              </a:rPr>
              <a:t>Spausti mane </a:t>
            </a:r>
            <a:r>
              <a:rPr lang="lt-LT" sz="2400" dirty="0">
                <a:ln>
                  <a:solidFill>
                    <a:schemeClr val="accent1">
                      <a:lumMod val="75000"/>
                    </a:schemeClr>
                  </a:solidFill>
                </a:ln>
                <a:latin typeface="Times New Roman" pitchFamily="18" charset="0"/>
                <a:cs typeface="Times New Roman" pitchFamily="18" charset="0"/>
                <a:sym typeface="Wingdings" pitchFamily="2" charset="2"/>
                <a:hlinkClick r:id="rId3"/>
              </a:rPr>
              <a:t></a:t>
            </a:r>
            <a:endParaRPr lang="lt-LT" sz="2400" dirty="0">
              <a:ln>
                <a:solidFill>
                  <a:schemeClr val="tx1"/>
                </a:solidFill>
              </a:ln>
              <a:latin typeface="Times New Roman" pitchFamily="18" charset="0"/>
              <a:cs typeface="Times New Roman" pitchFamily="18" charset="0"/>
              <a:sym typeface="Wingdings" pitchFamily="2" charset="2"/>
            </a:endParaRPr>
          </a:p>
          <a:p>
            <a:pPr algn="ctr">
              <a:buNone/>
            </a:pPr>
            <a:endParaRPr lang="lt-LT" sz="2400" dirty="0">
              <a:ln>
                <a:solidFill>
                  <a:schemeClr val="tx1"/>
                </a:solidFill>
              </a:ln>
              <a:latin typeface="Times New Roman" pitchFamily="18" charset="0"/>
              <a:cs typeface="Times New Roman" pitchFamily="18" charset="0"/>
              <a:sym typeface="Wingdings" pitchFamily="2" charset="2"/>
            </a:endParaRPr>
          </a:p>
          <a:p>
            <a:pPr algn="ctr">
              <a:buNone/>
            </a:pPr>
            <a:r>
              <a:rPr lang="lt-LT" sz="2400" dirty="0">
                <a:ln>
                  <a:solidFill>
                    <a:schemeClr val="tx1"/>
                  </a:solidFill>
                </a:ln>
                <a:latin typeface="Times New Roman" pitchFamily="18" charset="0"/>
                <a:cs typeface="Times New Roman" pitchFamily="18" charset="0"/>
                <a:sym typeface="Wingdings" pitchFamily="2" charset="2"/>
              </a:rPr>
              <a:t>Pasiūlyta vaikams išmokti mįslių:</a:t>
            </a:r>
          </a:p>
          <a:p>
            <a:pPr>
              <a:buNone/>
            </a:pPr>
            <a:r>
              <a:rPr lang="lt-LT" sz="2400" dirty="0">
                <a:latin typeface="Times New Roman" pitchFamily="18" charset="0"/>
                <a:cs typeface="Times New Roman" pitchFamily="18" charset="0"/>
              </a:rPr>
              <a:t>     „Aukšta lazdelė, didelė galvelė“ (aguona).</a:t>
            </a:r>
          </a:p>
          <a:p>
            <a:pPr>
              <a:buNone/>
            </a:pPr>
            <a:r>
              <a:rPr lang="lt-LT" sz="2400" dirty="0">
                <a:latin typeface="Times New Roman" pitchFamily="18" charset="0"/>
                <a:cs typeface="Times New Roman" pitchFamily="18" charset="0"/>
              </a:rPr>
              <a:t>     „Žalia panelė, kasos garbanotos“ (rūta).</a:t>
            </a:r>
          </a:p>
          <a:p>
            <a:pPr>
              <a:buNone/>
            </a:pPr>
            <a:r>
              <a:rPr lang="lt-LT" sz="2400" dirty="0">
                <a:latin typeface="Times New Roman" pitchFamily="18" charset="0"/>
                <a:cs typeface="Times New Roman" pitchFamily="18" charset="0"/>
              </a:rPr>
              <a:t>     „Kojytė žalia, galvytė raudona“ (gėlė).</a:t>
            </a:r>
          </a:p>
          <a:p>
            <a:endParaRPr lang="lt-LT" sz="2400" dirty="0">
              <a:ln>
                <a:solidFill>
                  <a:schemeClr val="accent1">
                    <a:lumMod val="75000"/>
                  </a:schemeClr>
                </a:solidFill>
              </a:ln>
              <a:latin typeface="Times New Roman" pitchFamily="18" charset="0"/>
              <a:cs typeface="Times New Roman" pitchFamily="18" charset="0"/>
              <a:sym typeface="Wingdings" pitchFamily="2" charset="2"/>
            </a:endParaRPr>
          </a:p>
          <a:p>
            <a:pPr>
              <a:buNone/>
            </a:pPr>
            <a:endParaRPr lang="lt-LT" sz="2400" dirty="0">
              <a:ln>
                <a:solidFill>
                  <a:schemeClr val="accent1">
                    <a:lumMod val="75000"/>
                  </a:schemeClr>
                </a:solidFill>
              </a:ln>
              <a:latin typeface="Times New Roman" pitchFamily="18" charset="0"/>
              <a:cs typeface="Times New Roman" pitchFamily="18" charset="0"/>
            </a:endParaRPr>
          </a:p>
        </p:txBody>
      </p:sp>
    </p:spTree>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2800" b="1" dirty="0">
                <a:latin typeface="Times New Roman" pitchFamily="18" charset="0"/>
                <a:cs typeface="Times New Roman" pitchFamily="18" charset="0"/>
              </a:rPr>
            </a:br>
            <a:r>
              <a:rPr lang="lt-LT" sz="2800" b="1" dirty="0">
                <a:latin typeface="Times New Roman" pitchFamily="18" charset="0"/>
                <a:cs typeface="Times New Roman" pitchFamily="18" charset="0"/>
              </a:rPr>
              <a:t>KŪRYBINĖ MENINĖ VEIKLA </a:t>
            </a:r>
            <a:r>
              <a:rPr lang="lt-LT" sz="2800" b="1" dirty="0">
                <a:latin typeface="Times New Roman" pitchFamily="18" charset="0"/>
                <a:cs typeface="Times New Roman" pitchFamily="18" charset="0"/>
                <a:sym typeface="Wingdings" pitchFamily="2" charset="2"/>
              </a:rPr>
              <a:t> </a:t>
            </a:r>
            <a:endParaRPr lang="lt-LT"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lt-LT" sz="2400" b="1" dirty="0">
                <a:latin typeface="Times New Roman" pitchFamily="18" charset="0"/>
                <a:cs typeface="Times New Roman" pitchFamily="18" charset="0"/>
              </a:rPr>
              <a:t>Eiga:</a:t>
            </a:r>
            <a:r>
              <a:rPr lang="lt-LT" sz="2400" dirty="0">
                <a:latin typeface="Times New Roman" pitchFamily="18" charset="0"/>
                <a:cs typeface="Times New Roman" pitchFamily="18" charset="0"/>
              </a:rPr>
              <a:t> Guašu, ar akvarele nudažykite vaikučiui visą delniuką, prispauskite juo popieriaus lapą, po to ant kiekvieno pirštuko pripieškite po gėlytę. Fantazuokite!!! </a:t>
            </a:r>
          </a:p>
          <a:p>
            <a:pPr algn="just">
              <a:buNone/>
            </a:pPr>
            <a:endParaRPr lang="lt-LT" sz="2400" dirty="0">
              <a:latin typeface="Times New Roman" pitchFamily="18" charset="0"/>
              <a:cs typeface="Times New Roman" pitchFamily="18" charset="0"/>
            </a:endParaRPr>
          </a:p>
          <a:p>
            <a:pPr>
              <a:buNone/>
            </a:pPr>
            <a:endParaRPr lang="lt-LT" dirty="0"/>
          </a:p>
        </p:txBody>
      </p:sp>
      <p:pic>
        <p:nvPicPr>
          <p:cNvPr id="4" name="Picture 3" descr="C:\Users\user\Desktop\93576405_308753283436435_3054681045581430784_n.jpg"/>
          <p:cNvPicPr/>
          <p:nvPr/>
        </p:nvPicPr>
        <p:blipFill>
          <a:blip r:embed="rId3" cstate="print"/>
          <a:srcRect/>
          <a:stretch>
            <a:fillRect/>
          </a:stretch>
        </p:blipFill>
        <p:spPr bwMode="auto">
          <a:xfrm>
            <a:off x="4860032" y="2996952"/>
            <a:ext cx="3600400"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Users\user\Desktop\93648646_2822701854511164_4775107131743404032_n.jpg"/>
          <p:cNvPicPr/>
          <p:nvPr/>
        </p:nvPicPr>
        <p:blipFill>
          <a:blip r:embed="rId4" cstate="print"/>
          <a:srcRect/>
          <a:stretch>
            <a:fillRect/>
          </a:stretch>
        </p:blipFill>
        <p:spPr bwMode="auto">
          <a:xfrm>
            <a:off x="899592" y="2996952"/>
            <a:ext cx="3672408"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l="-35000" t="-5000" r="-3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a:latin typeface="Times New Roman" pitchFamily="18" charset="0"/>
                <a:cs typeface="Times New Roman" pitchFamily="18" charset="0"/>
              </a:rPr>
              <a:t>ŠTAMPAVIMO MENINĖ VEIKLA </a:t>
            </a:r>
            <a:r>
              <a:rPr lang="lt-LT" sz="2800" b="1" dirty="0">
                <a:latin typeface="Times New Roman" pitchFamily="18" charset="0"/>
                <a:cs typeface="Times New Roman" pitchFamily="18" charset="0"/>
                <a:sym typeface="Wingdings" pitchFamily="2" charset="2"/>
              </a:rPr>
              <a:t></a:t>
            </a:r>
            <a:endParaRPr lang="lt-LT"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069160"/>
          </a:xfrm>
        </p:spPr>
        <p:txBody>
          <a:bodyPr>
            <a:normAutofit/>
          </a:bodyPr>
          <a:lstStyle/>
          <a:p>
            <a:r>
              <a:rPr lang="lt-LT" sz="2400" b="1" dirty="0">
                <a:latin typeface="Times New Roman" pitchFamily="18" charset="0"/>
                <a:cs typeface="Times New Roman" pitchFamily="18" charset="0"/>
              </a:rPr>
              <a:t>Eiga: </a:t>
            </a:r>
            <a:r>
              <a:rPr lang="lt-LT" sz="2400" dirty="0">
                <a:latin typeface="Times New Roman" pitchFamily="18" charset="0"/>
                <a:cs typeface="Times New Roman" pitchFamily="18" charset="0"/>
              </a:rPr>
              <a:t>Paimkite tualetinio popieriaus ritinėli, pakarpykite maždaug 4-5 cm. ilgio, užlenkite, ir pripylę į plokščią indelį skiesto guašo, ar akvarelės štampavimo būdu ir leiskite vaikučiui antspauduoti popieriaus lape, jums pavyks gražūs šalpusniai, pienės. Stebėkite  ir aptarkite, kokia tai gėlytė. Spalvą pasirinkite.</a:t>
            </a:r>
          </a:p>
          <a:p>
            <a:pPr>
              <a:buNone/>
            </a:pPr>
            <a:endParaRPr lang="lt-LT" sz="2400" dirty="0">
              <a:latin typeface="Times New Roman" pitchFamily="18" charset="0"/>
              <a:cs typeface="Times New Roman" pitchFamily="18" charset="0"/>
            </a:endParaRPr>
          </a:p>
          <a:p>
            <a:endParaRPr lang="lt-LT" sz="2400" b="1" dirty="0">
              <a:latin typeface="Times New Roman" pitchFamily="18" charset="0"/>
              <a:cs typeface="Times New Roman" pitchFamily="18" charset="0"/>
            </a:endParaRPr>
          </a:p>
        </p:txBody>
      </p:sp>
      <p:pic>
        <p:nvPicPr>
          <p:cNvPr id="4" name="Picture 3" descr="C:\Users\user\Desktop\93280420_817525158734376_7158680957296312320_n.jpg"/>
          <p:cNvPicPr/>
          <p:nvPr/>
        </p:nvPicPr>
        <p:blipFill>
          <a:blip r:embed="rId3" cstate="print"/>
          <a:srcRect/>
          <a:stretch>
            <a:fillRect/>
          </a:stretch>
        </p:blipFill>
        <p:spPr bwMode="auto">
          <a:xfrm>
            <a:off x="1835696" y="4005064"/>
            <a:ext cx="2545275" cy="2563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Users\user\Desktop\93421124_2469214506724737_1198263418516144128_n.jpg"/>
          <p:cNvPicPr/>
          <p:nvPr/>
        </p:nvPicPr>
        <p:blipFill>
          <a:blip r:embed="rId4" cstate="print"/>
          <a:srcRect/>
          <a:stretch>
            <a:fillRect/>
          </a:stretch>
        </p:blipFill>
        <p:spPr bwMode="auto">
          <a:xfrm>
            <a:off x="4499992" y="4005064"/>
            <a:ext cx="2592288" cy="2566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a:latin typeface="Times New Roman" pitchFamily="18" charset="0"/>
                <a:cs typeface="Times New Roman" pitchFamily="18" charset="0"/>
              </a:rPr>
              <a:t>EKSPERIMENTAS </a:t>
            </a:r>
            <a:r>
              <a:rPr lang="lt-LT" sz="2800" b="1" dirty="0">
                <a:latin typeface="Times New Roman" pitchFamily="18" charset="0"/>
                <a:cs typeface="Times New Roman" pitchFamily="18" charset="0"/>
                <a:sym typeface="Wingdings" pitchFamily="2" charset="2"/>
              </a:rPr>
              <a:t>  </a:t>
            </a:r>
            <a:endParaRPr lang="lt-LT"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12776"/>
            <a:ext cx="8229600" cy="5445224"/>
          </a:xfrm>
        </p:spPr>
        <p:txBody>
          <a:bodyPr>
            <a:normAutofit/>
          </a:bodyPr>
          <a:lstStyle/>
          <a:p>
            <a:pPr algn="just"/>
            <a:r>
              <a:rPr lang="lt-LT" sz="2400" b="1" dirty="0">
                <a:latin typeface="Times New Roman" pitchFamily="18" charset="0"/>
                <a:cs typeface="Times New Roman" pitchFamily="18" charset="0"/>
              </a:rPr>
              <a:t>Reikės:</a:t>
            </a:r>
            <a:r>
              <a:rPr lang="lt-LT" sz="2400" dirty="0">
                <a:latin typeface="Times New Roman" pitchFamily="18" charset="0"/>
                <a:cs typeface="Times New Roman" pitchFamily="18" charset="0"/>
              </a:rPr>
              <a:t> balto popieriaus lapo, spalvinimo priemonių (flomasterių, pieštukų, vaškinių kreidelių ar kt.), žirklių, indo su vandeniu.</a:t>
            </a:r>
          </a:p>
          <a:p>
            <a:pPr algn="just"/>
            <a:r>
              <a:rPr lang="lt-LT" sz="2400" b="1" dirty="0">
                <a:latin typeface="Times New Roman" pitchFamily="18" charset="0"/>
                <a:cs typeface="Times New Roman" pitchFamily="18" charset="0"/>
              </a:rPr>
              <a:t>Eiga:</a:t>
            </a:r>
            <a:r>
              <a:rPr lang="lt-LT" sz="2400" dirty="0">
                <a:latin typeface="Times New Roman" pitchFamily="18" charset="0"/>
                <a:cs typeface="Times New Roman" pitchFamily="18" charset="0"/>
              </a:rPr>
              <a:t> ant balto popieriaus lapo nubrėžkite gėlės trafaretą ir iškirpkite. Duokite vaikui jį nuspalvinti. Nuspalvinus gėlę, paprašykite vaiko užlenkti žiedlapius arba jam tai padaryti padėkite patys. Gėlę kartu merkite į vandenį (svarbu, kad vanduo neapsemtų gėlės). Stebėkite, kaip po truputį skleidžiasi gėlės žiedlapiai. Galite vaiko paklausti, kokias spalvas mato ir paprašyti suskaičiuoti, kiek žiedlapių turi gėlė.  </a:t>
            </a:r>
            <a:r>
              <a:rPr lang="lt-LT" sz="2800" dirty="0">
                <a:latin typeface="Times New Roman" pitchFamily="18" charset="0"/>
                <a:cs typeface="Times New Roman" pitchFamily="18" charset="0"/>
              </a:rPr>
              <a:t> </a:t>
            </a:r>
          </a:p>
          <a:p>
            <a:endParaRPr lang="lt-LT" dirty="0"/>
          </a:p>
        </p:txBody>
      </p:sp>
      <p:pic>
        <p:nvPicPr>
          <p:cNvPr id="4" name="Picture 3" descr="C:\Users\user\Desktop\93380017_581989282411375_4697141591146496000_n.jpg"/>
          <p:cNvPicPr/>
          <p:nvPr/>
        </p:nvPicPr>
        <p:blipFill>
          <a:blip r:embed="rId3" cstate="print"/>
          <a:srcRect/>
          <a:stretch>
            <a:fillRect/>
          </a:stretch>
        </p:blipFill>
        <p:spPr bwMode="auto">
          <a:xfrm>
            <a:off x="3131840" y="5373216"/>
            <a:ext cx="2551793" cy="1296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2800" dirty="0">
                <a:latin typeface="Times New Roman" pitchFamily="18" charset="0"/>
                <a:cs typeface="Times New Roman" pitchFamily="18" charset="0"/>
              </a:rPr>
            </a:br>
            <a:r>
              <a:rPr lang="lt-LT" sz="2800" dirty="0">
                <a:latin typeface="Times New Roman" pitchFamily="18" charset="0"/>
                <a:cs typeface="Times New Roman" pitchFamily="18" charset="0"/>
              </a:rPr>
              <a:t>„</a:t>
            </a:r>
            <a:r>
              <a:rPr lang="lt-LT" sz="2800" b="1" dirty="0">
                <a:latin typeface="Times New Roman" pitchFamily="18" charset="0"/>
                <a:cs typeface="Times New Roman" pitchFamily="18" charset="0"/>
              </a:rPr>
              <a:t>TE PRAŽYSTA MŪSŲ LANGAI GĖLĖMIS“</a:t>
            </a:r>
          </a:p>
        </p:txBody>
      </p:sp>
      <p:sp>
        <p:nvSpPr>
          <p:cNvPr id="3" name="Content Placeholder 2"/>
          <p:cNvSpPr>
            <a:spLocks noGrp="1"/>
          </p:cNvSpPr>
          <p:nvPr>
            <p:ph idx="1"/>
          </p:nvPr>
        </p:nvSpPr>
        <p:spPr>
          <a:xfrm>
            <a:off x="467544" y="1556792"/>
            <a:ext cx="8229600" cy="4525963"/>
          </a:xfrm>
        </p:spPr>
        <p:txBody>
          <a:bodyPr>
            <a:normAutofit/>
          </a:bodyPr>
          <a:lstStyle/>
          <a:p>
            <a:endParaRPr lang="en-US" sz="2400">
              <a:latin typeface="Times New Roman" pitchFamily="18" charset="0"/>
              <a:cs typeface="Times New Roman" pitchFamily="18" charset="0"/>
            </a:endParaRPr>
          </a:p>
          <a:p>
            <a:r>
              <a:rPr lang="lt-LT" sz="2400">
                <a:latin typeface="Times New Roman" pitchFamily="18" charset="0"/>
                <a:cs typeface="Times New Roman" pitchFamily="18" charset="0"/>
              </a:rPr>
              <a:t>Tėveliams</a:t>
            </a:r>
            <a:r>
              <a:rPr lang="lt-LT" sz="2400" dirty="0">
                <a:latin typeface="Times New Roman" pitchFamily="18" charset="0"/>
                <a:cs typeface="Times New Roman" pitchFamily="18" charset="0"/>
              </a:rPr>
              <a:t>, kartu su vaikučiais, pasiūlyta Nijolės Narmontaitės idėja, kurios pavadinimas: .„Te pražysta mūsų namų langai gėlėmis iki balandžio 27 d. – Medicinos darbuotojų dienos“.</a:t>
            </a:r>
          </a:p>
          <a:p>
            <a:r>
              <a:rPr lang="lt-LT" sz="2400" dirty="0">
                <a:latin typeface="Times New Roman" pitchFamily="18" charset="0"/>
                <a:cs typeface="Times New Roman" pitchFamily="18" charset="0"/>
              </a:rPr>
              <a:t>Siūlyta iškirpti įvairių gėlyčių ir jomis pasipuošti savo namų langus. Tai būtų gydytojams padėka už, pasiaukojimą, o ir mūsų savaitės tema, kaip tik labai tinka šiai idėjai įgyvendinti. Nudžiuginkime gydytojus, parodydami jiems dėmesį. ☼</a:t>
            </a:r>
          </a:p>
          <a:p>
            <a:pPr algn="ctr">
              <a:buNone/>
            </a:pPr>
            <a:endParaRPr lang="lt-LT" sz="2400" dirty="0">
              <a:ln>
                <a:solidFill>
                  <a:schemeClr val="accent1">
                    <a:lumMod val="75000"/>
                  </a:schemeClr>
                </a:solidFill>
              </a:ln>
              <a:latin typeface="Times New Roman" pitchFamily="18" charset="0"/>
              <a:cs typeface="Times New Roman" pitchFamily="18" charset="0"/>
              <a:hlinkClick r:id="rId3"/>
            </a:endParaRPr>
          </a:p>
          <a:p>
            <a:pPr algn="ctr">
              <a:buNone/>
            </a:pPr>
            <a:r>
              <a:rPr lang="lt-LT" sz="2400" dirty="0">
                <a:ln>
                  <a:solidFill>
                    <a:schemeClr val="accent1">
                      <a:lumMod val="75000"/>
                    </a:schemeClr>
                  </a:solidFill>
                </a:ln>
                <a:latin typeface="Times New Roman" pitchFamily="18" charset="0"/>
                <a:cs typeface="Times New Roman" pitchFamily="18" charset="0"/>
                <a:hlinkClick r:id="rId3"/>
              </a:rPr>
              <a:t>Spausk mane </a:t>
            </a:r>
            <a:r>
              <a:rPr lang="lt-LT" sz="2400" dirty="0">
                <a:ln>
                  <a:solidFill>
                    <a:schemeClr val="accent1">
                      <a:lumMod val="75000"/>
                    </a:schemeClr>
                  </a:solidFill>
                </a:ln>
                <a:latin typeface="Times New Roman" pitchFamily="18" charset="0"/>
                <a:cs typeface="Times New Roman" pitchFamily="18" charset="0"/>
                <a:sym typeface="Wingdings" pitchFamily="2" charset="2"/>
                <a:hlinkClick r:id="rId3"/>
              </a:rPr>
              <a:t></a:t>
            </a:r>
            <a:endParaRPr lang="lt-LT" sz="2400" dirty="0">
              <a:ln>
                <a:solidFill>
                  <a:schemeClr val="accent1">
                    <a:lumMod val="75000"/>
                  </a:schemeClr>
                </a:solidFill>
              </a:ln>
            </a:endParaRPr>
          </a:p>
        </p:txBody>
      </p:sp>
    </p:spTree>
  </p:cSld>
  <p:clrMapOvr>
    <a:masterClrMapping/>
  </p:clrMapOvr>
  <p:transition>
    <p:circl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3600" b="1" dirty="0">
                <a:latin typeface="Times New Roman" pitchFamily="18" charset="0"/>
                <a:cs typeface="Times New Roman" pitchFamily="18" charset="0"/>
              </a:rPr>
              <a:t>Gabijos gėlių vainikėlis skirtas </a:t>
            </a:r>
            <a:r>
              <a:rPr lang="lt-LT" sz="3600" b="1">
                <a:latin typeface="Times New Roman" pitchFamily="18" charset="0"/>
                <a:cs typeface="Times New Roman" pitchFamily="18" charset="0"/>
              </a:rPr>
              <a:t>Medicinos darbuotojams   </a:t>
            </a:r>
            <a:endParaRPr lang="lt-LT"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lt-LT"/>
          </a:p>
        </p:txBody>
      </p:sp>
      <p:pic>
        <p:nvPicPr>
          <p:cNvPr id="6146" name="Picture 2" descr="C:\Users\user\Desktop\sdc.jpg"/>
          <p:cNvPicPr>
            <a:picLocks noChangeAspect="1" noChangeArrowheads="1"/>
          </p:cNvPicPr>
          <p:nvPr/>
        </p:nvPicPr>
        <p:blipFill>
          <a:blip r:embed="rId2" cstate="print"/>
          <a:srcRect/>
          <a:stretch>
            <a:fillRect/>
          </a:stretch>
        </p:blipFill>
        <p:spPr bwMode="auto">
          <a:xfrm>
            <a:off x="539552" y="1628800"/>
            <a:ext cx="4032447"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descr="C:\Users\user\Desktop\94306191_317884512508750_94883799027941376_o (1).jpg"/>
          <p:cNvPicPr>
            <a:picLocks noChangeAspect="1" noChangeArrowheads="1"/>
          </p:cNvPicPr>
          <p:nvPr/>
        </p:nvPicPr>
        <p:blipFill>
          <a:blip r:embed="rId3" cstate="print"/>
          <a:srcRect/>
          <a:stretch>
            <a:fillRect/>
          </a:stretch>
        </p:blipFill>
        <p:spPr bwMode="auto">
          <a:xfrm>
            <a:off x="4572000" y="1628801"/>
            <a:ext cx="4078610" cy="4464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3600" b="1" dirty="0">
                <a:latin typeface="Times New Roman" pitchFamily="18" charset="0"/>
                <a:cs typeface="Times New Roman" pitchFamily="18" charset="0"/>
              </a:rPr>
              <a:t>Viltės eksperimentas ir išsiskleidusios gėlytės</a:t>
            </a:r>
          </a:p>
        </p:txBody>
      </p:sp>
      <p:sp>
        <p:nvSpPr>
          <p:cNvPr id="3" name="Content Placeholder 2"/>
          <p:cNvSpPr>
            <a:spLocks noGrp="1"/>
          </p:cNvSpPr>
          <p:nvPr>
            <p:ph idx="1"/>
          </p:nvPr>
        </p:nvSpPr>
        <p:spPr/>
        <p:txBody>
          <a:bodyPr/>
          <a:lstStyle/>
          <a:p>
            <a:endParaRPr lang="lt-LT" dirty="0"/>
          </a:p>
        </p:txBody>
      </p:sp>
      <p:pic>
        <p:nvPicPr>
          <p:cNvPr id="7171" name="Picture 3" descr="C:\Users\user\Desktop\93841615_3110843892299234_8236363151797387264_n.jpg"/>
          <p:cNvPicPr>
            <a:picLocks noChangeAspect="1" noChangeArrowheads="1"/>
          </p:cNvPicPr>
          <p:nvPr/>
        </p:nvPicPr>
        <p:blipFill>
          <a:blip r:embed="rId2" cstate="print"/>
          <a:srcRect/>
          <a:stretch>
            <a:fillRect/>
          </a:stretch>
        </p:blipFill>
        <p:spPr bwMode="auto">
          <a:xfrm>
            <a:off x="467545" y="1628800"/>
            <a:ext cx="2880320"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2" name="Picture 4" descr="C:\Users\user\Desktop\sdf.jpg"/>
          <p:cNvPicPr>
            <a:picLocks noChangeAspect="1" noChangeArrowheads="1"/>
          </p:cNvPicPr>
          <p:nvPr/>
        </p:nvPicPr>
        <p:blipFill>
          <a:blip r:embed="rId3" cstate="print"/>
          <a:srcRect/>
          <a:stretch>
            <a:fillRect/>
          </a:stretch>
        </p:blipFill>
        <p:spPr bwMode="auto">
          <a:xfrm>
            <a:off x="6444208" y="1628800"/>
            <a:ext cx="2232248"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3" name="Picture 5" descr="C:\Users\user\Desktop\sxc.jpg"/>
          <p:cNvPicPr>
            <a:picLocks noChangeAspect="1" noChangeArrowheads="1"/>
          </p:cNvPicPr>
          <p:nvPr/>
        </p:nvPicPr>
        <p:blipFill>
          <a:blip r:embed="rId4" cstate="print"/>
          <a:srcRect/>
          <a:stretch>
            <a:fillRect/>
          </a:stretch>
        </p:blipFill>
        <p:spPr bwMode="auto">
          <a:xfrm>
            <a:off x="3419872" y="1628800"/>
            <a:ext cx="2952328"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3600" b="1" dirty="0">
                <a:latin typeface="Times New Roman" pitchFamily="18" charset="0"/>
                <a:cs typeface="Times New Roman" pitchFamily="18" charset="0"/>
              </a:rPr>
              <a:t>Liepos bandymas ir besiskleidžiančios gėlės</a:t>
            </a:r>
          </a:p>
        </p:txBody>
      </p:sp>
      <p:sp>
        <p:nvSpPr>
          <p:cNvPr id="3" name="Content Placeholder 2"/>
          <p:cNvSpPr>
            <a:spLocks noGrp="1"/>
          </p:cNvSpPr>
          <p:nvPr>
            <p:ph idx="1"/>
          </p:nvPr>
        </p:nvSpPr>
        <p:spPr/>
        <p:txBody>
          <a:bodyPr/>
          <a:lstStyle/>
          <a:p>
            <a:endParaRPr lang="lt-LT" dirty="0"/>
          </a:p>
        </p:txBody>
      </p:sp>
      <p:pic>
        <p:nvPicPr>
          <p:cNvPr id="8194" name="Picture 2" descr="C:\Users\user\Desktop\93844118_3122263201126779_4028375927158210560_n.jpg"/>
          <p:cNvPicPr>
            <a:picLocks noChangeAspect="1" noChangeArrowheads="1"/>
          </p:cNvPicPr>
          <p:nvPr/>
        </p:nvPicPr>
        <p:blipFill>
          <a:blip r:embed="rId2" cstate="print"/>
          <a:srcRect/>
          <a:stretch>
            <a:fillRect/>
          </a:stretch>
        </p:blipFill>
        <p:spPr bwMode="auto">
          <a:xfrm>
            <a:off x="539552" y="1628800"/>
            <a:ext cx="4320480"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6" name="Picture 4" descr="C:\Users\user\Desktop\df.jpg"/>
          <p:cNvPicPr>
            <a:picLocks noChangeAspect="1" noChangeArrowheads="1"/>
          </p:cNvPicPr>
          <p:nvPr/>
        </p:nvPicPr>
        <p:blipFill>
          <a:blip r:embed="rId3" cstate="print"/>
          <a:srcRect/>
          <a:stretch>
            <a:fillRect/>
          </a:stretch>
        </p:blipFill>
        <p:spPr bwMode="auto">
          <a:xfrm>
            <a:off x="4860032" y="1628800"/>
            <a:ext cx="3839120" cy="4465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2016224"/>
          </a:xfrm>
        </p:spPr>
        <p:txBody>
          <a:bodyPr>
            <a:noAutofit/>
          </a:bodyPr>
          <a:lstStyle/>
          <a:p>
            <a:br>
              <a:rPr lang="en-US" sz="2800" b="1" dirty="0">
                <a:effectLst>
                  <a:outerShdw blurRad="38100" dist="38100" dir="2700000" algn="tl">
                    <a:srgbClr val="000000">
                      <a:alpha val="43137"/>
                    </a:srgbClr>
                  </a:outerShdw>
                </a:effectLst>
                <a:latin typeface="Times New Roman" pitchFamily="18" charset="0"/>
                <a:cs typeface="Times New Roman" pitchFamily="18" charset="0"/>
              </a:rPr>
            </a:br>
            <a:br>
              <a:rPr lang="en-US" sz="2800" b="1" dirty="0">
                <a:effectLst>
                  <a:outerShdw blurRad="38100" dist="38100" dir="2700000" algn="tl">
                    <a:srgbClr val="000000">
                      <a:alpha val="43137"/>
                    </a:srgbClr>
                  </a:outerShdw>
                </a:effectLst>
                <a:latin typeface="Times New Roman" pitchFamily="18" charset="0"/>
                <a:cs typeface="Times New Roman" pitchFamily="18" charset="0"/>
              </a:rPr>
            </a:br>
            <a:r>
              <a:rPr lang="lt-LT" sz="2800" b="1" dirty="0">
                <a:effectLst>
                  <a:outerShdw blurRad="38100" dist="38100" dir="2700000" algn="tl">
                    <a:srgbClr val="000000">
                      <a:alpha val="43137"/>
                    </a:srgbClr>
                  </a:outerShdw>
                </a:effectLst>
                <a:latin typeface="Times New Roman" pitchFamily="18" charset="0"/>
                <a:cs typeface="Times New Roman" pitchFamily="18" charset="0"/>
              </a:rPr>
              <a:t>Nuotolinio darbo laikotarpis: </a:t>
            </a:r>
            <a:br>
              <a:rPr lang="en-US" sz="2800" b="1" dirty="0">
                <a:effectLst>
                  <a:outerShdw blurRad="38100" dist="38100" dir="2700000" algn="tl">
                    <a:srgbClr val="000000">
                      <a:alpha val="43137"/>
                    </a:srgbClr>
                  </a:outerShdw>
                </a:effectLst>
                <a:latin typeface="Times New Roman" pitchFamily="18" charset="0"/>
                <a:cs typeface="Times New Roman" pitchFamily="18" charset="0"/>
              </a:rPr>
            </a:br>
            <a:r>
              <a:rPr lang="lt-LT" sz="2800" b="1" dirty="0">
                <a:effectLst>
                  <a:outerShdw blurRad="38100" dist="38100" dir="2700000" algn="tl">
                    <a:srgbClr val="000000">
                      <a:alpha val="43137"/>
                    </a:srgbClr>
                  </a:outerShdw>
                </a:effectLst>
                <a:latin typeface="Times New Roman" pitchFamily="18" charset="0"/>
                <a:cs typeface="Times New Roman" pitchFamily="18" charset="0"/>
              </a:rPr>
              <a:t>2020 04 14-04-17 </a:t>
            </a:r>
          </a:p>
        </p:txBody>
      </p:sp>
      <p:sp>
        <p:nvSpPr>
          <p:cNvPr id="3" name="Content Placeholder 2"/>
          <p:cNvSpPr>
            <a:spLocks noGrp="1"/>
          </p:cNvSpPr>
          <p:nvPr>
            <p:ph idx="1"/>
          </p:nvPr>
        </p:nvSpPr>
        <p:spPr>
          <a:xfrm>
            <a:off x="467544" y="2204864"/>
            <a:ext cx="8229600" cy="4653136"/>
          </a:xfrm>
        </p:spPr>
        <p:txBody>
          <a:bodyPr>
            <a:normAutofit/>
          </a:bodyPr>
          <a:lstStyle/>
          <a:p>
            <a:pPr algn="just"/>
            <a:endParaRPr lang="en-US" sz="2400" dirty="0">
              <a:latin typeface="Times New Roman" pitchFamily="18" charset="0"/>
              <a:cs typeface="Times New Roman" pitchFamily="18" charset="0"/>
            </a:endParaRPr>
          </a:p>
          <a:p>
            <a:r>
              <a:rPr lang="lt-LT" sz="2400" b="1" dirty="0">
                <a:latin typeface="Times New Roman" pitchFamily="18" charset="0"/>
                <a:cs typeface="Times New Roman" pitchFamily="18" charset="0"/>
              </a:rPr>
              <a:t>Tikslas</a:t>
            </a:r>
            <a:r>
              <a:rPr lang="lt-LT" sz="2400" dirty="0">
                <a:latin typeface="Times New Roman" pitchFamily="18" charset="0"/>
                <a:cs typeface="Times New Roman" pitchFamily="18" charset="0"/>
              </a:rPr>
              <a:t>: padedant tėveliams susipažinti su pavasarinėmis gėlėmis ir atbundančiu gamtovaizdžiu.</a:t>
            </a:r>
          </a:p>
          <a:p>
            <a:pPr algn="just"/>
            <a:r>
              <a:rPr lang="lt-LT" sz="2400" b="1" dirty="0">
                <a:latin typeface="Times New Roman" pitchFamily="18" charset="0"/>
                <a:cs typeface="Times New Roman" pitchFamily="18" charset="0"/>
              </a:rPr>
              <a:t>Uždaviniai</a:t>
            </a:r>
            <a:r>
              <a:rPr lang="lt-LT" sz="2400" dirty="0">
                <a:latin typeface="Times New Roman" pitchFamily="18" charset="0"/>
                <a:cs typeface="Times New Roman" pitchFamily="18" charset="0"/>
              </a:rPr>
              <a:t>:</a:t>
            </a:r>
          </a:p>
          <a:p>
            <a:pPr algn="just"/>
            <a:r>
              <a:rPr lang="lt-LT" sz="2400" dirty="0">
                <a:latin typeface="Times New Roman" pitchFamily="18" charset="0"/>
                <a:cs typeface="Times New Roman" pitchFamily="18" charset="0"/>
              </a:rPr>
              <a:t>Skirs ir įvardins 4-5 (pievų, miško, darželio) gėles. </a:t>
            </a:r>
          </a:p>
          <a:p>
            <a:pPr algn="just"/>
            <a:r>
              <a:rPr lang="lt-LT" sz="2400" dirty="0">
                <a:latin typeface="Times New Roman" pitchFamily="18" charset="0"/>
                <a:cs typeface="Times New Roman" pitchFamily="18" charset="0"/>
              </a:rPr>
              <a:t>Įtvirtins žinimų spalvų pavadinimus, įvardinsgėlės sandarą (stiebas, žiedas, lapas, šaknys).</a:t>
            </a:r>
          </a:p>
          <a:p>
            <a:pPr algn="just"/>
            <a:r>
              <a:rPr lang="lt-LT" sz="2400" dirty="0">
                <a:latin typeface="Times New Roman" pitchFamily="18" charset="0"/>
                <a:cs typeface="Times New Roman" pitchFamily="18" charset="0"/>
              </a:rPr>
              <a:t>Patirs kūrybinį džiaugsmą atliekant meninius darbelius. </a:t>
            </a:r>
          </a:p>
        </p:txBody>
      </p:sp>
    </p:spTree>
  </p:cSld>
  <p:clrMapOvr>
    <a:masterClrMapping/>
  </p:clrMapOvr>
  <p:transition>
    <p:circl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a:latin typeface="Times New Roman" pitchFamily="18" charset="0"/>
                <a:cs typeface="Times New Roman" pitchFamily="18" charset="0"/>
              </a:rPr>
              <a:t>Adamo piešimo technika šakutėmis </a:t>
            </a:r>
            <a:r>
              <a:rPr lang="lt-LT" sz="3600" b="1" dirty="0">
                <a:latin typeface="Times New Roman" pitchFamily="18" charset="0"/>
                <a:cs typeface="Times New Roman" pitchFamily="18" charset="0"/>
                <a:sym typeface="Wingdings" pitchFamily="2" charset="2"/>
              </a:rPr>
              <a:t> </a:t>
            </a:r>
            <a:endParaRPr lang="lt-LT"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lt-LT"/>
          </a:p>
        </p:txBody>
      </p:sp>
      <p:pic>
        <p:nvPicPr>
          <p:cNvPr id="2050" name="Picture 2" descr="C:\Users\user\Desktop\ssss.jpg"/>
          <p:cNvPicPr>
            <a:picLocks noChangeAspect="1" noChangeArrowheads="1"/>
          </p:cNvPicPr>
          <p:nvPr/>
        </p:nvPicPr>
        <p:blipFill>
          <a:blip r:embed="rId2" cstate="print"/>
          <a:srcRect/>
          <a:stretch>
            <a:fillRect/>
          </a:stretch>
        </p:blipFill>
        <p:spPr bwMode="auto">
          <a:xfrm>
            <a:off x="467544" y="1628800"/>
            <a:ext cx="4746561" cy="460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user\Desktop\93775642_2979075468780800_2397568388076404736_n.jpg"/>
          <p:cNvPicPr>
            <a:picLocks noChangeAspect="1" noChangeArrowheads="1"/>
          </p:cNvPicPr>
          <p:nvPr/>
        </p:nvPicPr>
        <p:blipFill>
          <a:blip r:embed="rId3" cstate="print"/>
          <a:srcRect/>
          <a:stretch>
            <a:fillRect/>
          </a:stretch>
        </p:blipFill>
        <p:spPr bwMode="auto">
          <a:xfrm>
            <a:off x="5220072" y="1628800"/>
            <a:ext cx="3419872" cy="4607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a:latin typeface="Times New Roman" pitchFamily="18" charset="0"/>
                <a:cs typeface="Times New Roman" pitchFamily="18" charset="0"/>
              </a:rPr>
              <a:t>Gabijos įvairiaspalvės gėlytės </a:t>
            </a:r>
            <a:r>
              <a:rPr lang="lt-LT" sz="4000" b="1" dirty="0">
                <a:latin typeface="Times New Roman" pitchFamily="18" charset="0"/>
                <a:cs typeface="Times New Roman" pitchFamily="18" charset="0"/>
                <a:sym typeface="Wingdings" pitchFamily="2" charset="2"/>
              </a:rPr>
              <a:t> </a:t>
            </a:r>
            <a:endParaRPr lang="lt-LT" sz="4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lt-LT" dirty="0"/>
          </a:p>
        </p:txBody>
      </p:sp>
      <p:pic>
        <p:nvPicPr>
          <p:cNvPr id="3074" name="Picture 2" descr="C:\Users\user\Desktop\ssdfr.jpg"/>
          <p:cNvPicPr>
            <a:picLocks noChangeAspect="1" noChangeArrowheads="1"/>
          </p:cNvPicPr>
          <p:nvPr/>
        </p:nvPicPr>
        <p:blipFill>
          <a:blip r:embed="rId2" cstate="print"/>
          <a:srcRect/>
          <a:stretch>
            <a:fillRect/>
          </a:stretch>
        </p:blipFill>
        <p:spPr bwMode="auto">
          <a:xfrm>
            <a:off x="539552" y="1628800"/>
            <a:ext cx="4104456" cy="4392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C:\Users\user\Desktop\sssdffv e.jpg"/>
          <p:cNvPicPr>
            <a:picLocks noChangeAspect="1" noChangeArrowheads="1"/>
          </p:cNvPicPr>
          <p:nvPr/>
        </p:nvPicPr>
        <p:blipFill>
          <a:blip r:embed="rId3" cstate="print"/>
          <a:srcRect/>
          <a:stretch>
            <a:fillRect/>
          </a:stretch>
        </p:blipFill>
        <p:spPr bwMode="auto">
          <a:xfrm>
            <a:off x="4716016" y="1628800"/>
            <a:ext cx="3960440" cy="4392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a:latin typeface="Times New Roman" pitchFamily="18" charset="0"/>
                <a:cs typeface="Times New Roman" pitchFamily="18" charset="0"/>
              </a:rPr>
              <a:t>Liepos pavasarinės gėlytės</a:t>
            </a:r>
          </a:p>
        </p:txBody>
      </p:sp>
      <p:sp>
        <p:nvSpPr>
          <p:cNvPr id="3" name="Content Placeholder 2"/>
          <p:cNvSpPr>
            <a:spLocks noGrp="1"/>
          </p:cNvSpPr>
          <p:nvPr>
            <p:ph idx="1"/>
          </p:nvPr>
        </p:nvSpPr>
        <p:spPr/>
        <p:txBody>
          <a:bodyPr/>
          <a:lstStyle/>
          <a:p>
            <a:endParaRPr lang="lt-LT" dirty="0"/>
          </a:p>
        </p:txBody>
      </p:sp>
      <p:pic>
        <p:nvPicPr>
          <p:cNvPr id="9218" name="Picture 2" descr="C:\Users\user\Desktop\93803316_3122263074460125_6103755943365836800_o.jpg"/>
          <p:cNvPicPr>
            <a:picLocks noChangeAspect="1" noChangeArrowheads="1"/>
          </p:cNvPicPr>
          <p:nvPr/>
        </p:nvPicPr>
        <p:blipFill>
          <a:blip r:embed="rId2" cstate="print"/>
          <a:srcRect/>
          <a:stretch>
            <a:fillRect/>
          </a:stretch>
        </p:blipFill>
        <p:spPr bwMode="auto">
          <a:xfrm>
            <a:off x="539552" y="1628800"/>
            <a:ext cx="4551636"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19" name="Picture 3" descr="C:\Users\user\Desktop\93695811_3122263761126723_8884936581094309888_o.jpg"/>
          <p:cNvPicPr>
            <a:picLocks noChangeAspect="1" noChangeArrowheads="1"/>
          </p:cNvPicPr>
          <p:nvPr/>
        </p:nvPicPr>
        <p:blipFill>
          <a:blip r:embed="rId3" cstate="print"/>
          <a:srcRect/>
          <a:stretch>
            <a:fillRect/>
          </a:stretch>
        </p:blipFill>
        <p:spPr bwMode="auto">
          <a:xfrm>
            <a:off x="5076056" y="1628800"/>
            <a:ext cx="3600400"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a:latin typeface="Times New Roman" pitchFamily="18" charset="0"/>
                <a:cs typeface="Times New Roman" pitchFamily="18" charset="0"/>
              </a:rPr>
              <a:t>Arno gėlytė-saulytė</a:t>
            </a:r>
          </a:p>
        </p:txBody>
      </p:sp>
      <p:sp>
        <p:nvSpPr>
          <p:cNvPr id="3" name="Content Placeholder 2"/>
          <p:cNvSpPr>
            <a:spLocks noGrp="1"/>
          </p:cNvSpPr>
          <p:nvPr>
            <p:ph idx="1"/>
          </p:nvPr>
        </p:nvSpPr>
        <p:spPr/>
        <p:txBody>
          <a:bodyPr/>
          <a:lstStyle/>
          <a:p>
            <a:endParaRPr lang="lt-LT" dirty="0"/>
          </a:p>
        </p:txBody>
      </p:sp>
      <p:pic>
        <p:nvPicPr>
          <p:cNvPr id="1026" name="Picture 2" descr="C:\Users\user\Desktop\93763490_3159668407385806_8947936200774123520_n (1).jpg"/>
          <p:cNvPicPr>
            <a:picLocks noChangeAspect="1" noChangeArrowheads="1"/>
          </p:cNvPicPr>
          <p:nvPr/>
        </p:nvPicPr>
        <p:blipFill>
          <a:blip r:embed="rId2" cstate="print"/>
          <a:srcRect/>
          <a:stretch>
            <a:fillRect/>
          </a:stretch>
        </p:blipFill>
        <p:spPr bwMode="auto">
          <a:xfrm>
            <a:off x="395536" y="1628800"/>
            <a:ext cx="3888432" cy="4464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Users\user\Desktop\S.jpg"/>
          <p:cNvPicPr>
            <a:picLocks noChangeAspect="1" noChangeArrowheads="1"/>
          </p:cNvPicPr>
          <p:nvPr/>
        </p:nvPicPr>
        <p:blipFill>
          <a:blip r:embed="rId3" cstate="print"/>
          <a:srcRect/>
          <a:stretch>
            <a:fillRect/>
          </a:stretch>
        </p:blipFill>
        <p:spPr bwMode="auto">
          <a:xfrm>
            <a:off x="4355976" y="1628800"/>
            <a:ext cx="4320480"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a:latin typeface="Times New Roman" pitchFamily="18" charset="0"/>
                <a:cs typeface="Times New Roman" pitchFamily="18" charset="0"/>
              </a:rPr>
              <a:t>Barto spalvingi delniukų potėpiai</a:t>
            </a:r>
          </a:p>
        </p:txBody>
      </p:sp>
      <p:sp>
        <p:nvSpPr>
          <p:cNvPr id="3" name="Content Placeholder 2"/>
          <p:cNvSpPr>
            <a:spLocks noGrp="1"/>
          </p:cNvSpPr>
          <p:nvPr>
            <p:ph idx="1"/>
          </p:nvPr>
        </p:nvSpPr>
        <p:spPr/>
        <p:txBody>
          <a:bodyPr/>
          <a:lstStyle/>
          <a:p>
            <a:endParaRPr lang="lt-LT"/>
          </a:p>
        </p:txBody>
      </p:sp>
      <p:pic>
        <p:nvPicPr>
          <p:cNvPr id="1026" name="Picture 2" descr="C:\Users\user\Desktop\b.jpg"/>
          <p:cNvPicPr>
            <a:picLocks noChangeAspect="1" noChangeArrowheads="1"/>
          </p:cNvPicPr>
          <p:nvPr/>
        </p:nvPicPr>
        <p:blipFill>
          <a:blip r:embed="rId3" cstate="print"/>
          <a:srcRect/>
          <a:stretch>
            <a:fillRect/>
          </a:stretch>
        </p:blipFill>
        <p:spPr bwMode="auto">
          <a:xfrm>
            <a:off x="467544" y="1628800"/>
            <a:ext cx="8208912" cy="468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3600" b="1" dirty="0">
                <a:latin typeface="Times New Roman" pitchFamily="18" charset="0"/>
                <a:cs typeface="Times New Roman" pitchFamily="18" charset="0"/>
              </a:rPr>
              <a:t>Gerda kiemelyje atrado daug įvairių gėlyčių</a:t>
            </a:r>
          </a:p>
        </p:txBody>
      </p:sp>
      <p:sp>
        <p:nvSpPr>
          <p:cNvPr id="3" name="Content Placeholder 2"/>
          <p:cNvSpPr>
            <a:spLocks noGrp="1"/>
          </p:cNvSpPr>
          <p:nvPr>
            <p:ph idx="1"/>
          </p:nvPr>
        </p:nvSpPr>
        <p:spPr/>
        <p:txBody>
          <a:bodyPr/>
          <a:lstStyle/>
          <a:p>
            <a:endParaRPr lang="lt-LT" dirty="0"/>
          </a:p>
        </p:txBody>
      </p:sp>
      <p:pic>
        <p:nvPicPr>
          <p:cNvPr id="2051" name="Picture 3" descr="C:\Users\user\Desktop\93550463_675695083264776_574759210814799872_o.jpg"/>
          <p:cNvPicPr>
            <a:picLocks noChangeAspect="1" noChangeArrowheads="1"/>
          </p:cNvPicPr>
          <p:nvPr/>
        </p:nvPicPr>
        <p:blipFill>
          <a:blip r:embed="rId2" cstate="print"/>
          <a:srcRect/>
          <a:stretch>
            <a:fillRect/>
          </a:stretch>
        </p:blipFill>
        <p:spPr bwMode="auto">
          <a:xfrm>
            <a:off x="539552" y="1628800"/>
            <a:ext cx="4104456"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C:\Users\user\Desktop\93979289_675695223264762_3039564633305251840_o.jpg"/>
          <p:cNvPicPr>
            <a:picLocks noChangeAspect="1" noChangeArrowheads="1"/>
          </p:cNvPicPr>
          <p:nvPr/>
        </p:nvPicPr>
        <p:blipFill>
          <a:blip r:embed="rId3" cstate="print"/>
          <a:srcRect/>
          <a:stretch>
            <a:fillRect/>
          </a:stretch>
        </p:blipFill>
        <p:spPr bwMode="auto">
          <a:xfrm>
            <a:off x="4572000" y="1628800"/>
            <a:ext cx="4291583"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rgbClr val="DDEBCF"/>
            </a:gs>
            <a:gs pos="50000">
              <a:srgbClr val="9CB86E"/>
            </a:gs>
            <a:gs pos="100000">
              <a:srgbClr val="156B13"/>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3600" b="1" dirty="0">
                <a:latin typeface="Times New Roman" pitchFamily="18" charset="0"/>
                <a:cs typeface="Times New Roman" pitchFamily="18" charset="0"/>
              </a:rPr>
              <a:t>Pavasariniai krūmai, kuriuos pavyko pastebėti Gerdutei</a:t>
            </a:r>
          </a:p>
        </p:txBody>
      </p:sp>
      <p:sp>
        <p:nvSpPr>
          <p:cNvPr id="3" name="Content Placeholder 2"/>
          <p:cNvSpPr>
            <a:spLocks noGrp="1"/>
          </p:cNvSpPr>
          <p:nvPr>
            <p:ph idx="1"/>
          </p:nvPr>
        </p:nvSpPr>
        <p:spPr/>
        <p:txBody>
          <a:bodyPr/>
          <a:lstStyle/>
          <a:p>
            <a:endParaRPr lang="lt-LT"/>
          </a:p>
        </p:txBody>
      </p:sp>
      <p:pic>
        <p:nvPicPr>
          <p:cNvPr id="3074" name="Picture 2" descr="C:\Users\user\Desktop\93769445_675695416598076_7101055067553267712_o.jpg"/>
          <p:cNvPicPr>
            <a:picLocks noChangeAspect="1" noChangeArrowheads="1"/>
          </p:cNvPicPr>
          <p:nvPr/>
        </p:nvPicPr>
        <p:blipFill>
          <a:blip r:embed="rId2" cstate="print"/>
          <a:srcRect/>
          <a:stretch>
            <a:fillRect/>
          </a:stretch>
        </p:blipFill>
        <p:spPr bwMode="auto">
          <a:xfrm>
            <a:off x="539552" y="1556792"/>
            <a:ext cx="4032448" cy="4535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C:\Users\user\Desktop\93764411_675695189931432_3024548250817396736_o.jpg"/>
          <p:cNvPicPr>
            <a:picLocks noChangeAspect="1" noChangeArrowheads="1"/>
          </p:cNvPicPr>
          <p:nvPr/>
        </p:nvPicPr>
        <p:blipFill>
          <a:blip r:embed="rId3" cstate="print"/>
          <a:srcRect/>
          <a:stretch>
            <a:fillRect/>
          </a:stretch>
        </p:blipFill>
        <p:spPr bwMode="auto">
          <a:xfrm>
            <a:off x="4644008" y="1556792"/>
            <a:ext cx="4147567" cy="4536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lt-LT" sz="3600" b="1" dirty="0">
                <a:latin typeface="Times New Roman" pitchFamily="18" charset="0"/>
                <a:cs typeface="Times New Roman" pitchFamily="18" charset="0"/>
              </a:rPr>
              <a:t>Elijos tyrinėjimai ir atradimai</a:t>
            </a:r>
          </a:p>
        </p:txBody>
      </p:sp>
      <p:sp>
        <p:nvSpPr>
          <p:cNvPr id="3" name="Content Placeholder 2"/>
          <p:cNvSpPr>
            <a:spLocks noGrp="1"/>
          </p:cNvSpPr>
          <p:nvPr>
            <p:ph idx="1"/>
          </p:nvPr>
        </p:nvSpPr>
        <p:spPr/>
        <p:txBody>
          <a:bodyPr/>
          <a:lstStyle/>
          <a:p>
            <a:endParaRPr lang="lt-LT" dirty="0">
              <a:latin typeface="Times New Roman" pitchFamily="18" charset="0"/>
              <a:cs typeface="Times New Roman" pitchFamily="18" charset="0"/>
            </a:endParaRPr>
          </a:p>
        </p:txBody>
      </p:sp>
      <p:pic>
        <p:nvPicPr>
          <p:cNvPr id="1032" name="Picture 8" descr="C:\Users\user\Desktop\s\addfd.jpg"/>
          <p:cNvPicPr>
            <a:picLocks noChangeAspect="1" noChangeArrowheads="1"/>
          </p:cNvPicPr>
          <p:nvPr/>
        </p:nvPicPr>
        <p:blipFill>
          <a:blip r:embed="rId2" cstate="print"/>
          <a:srcRect/>
          <a:stretch>
            <a:fillRect/>
          </a:stretch>
        </p:blipFill>
        <p:spPr bwMode="auto">
          <a:xfrm>
            <a:off x="3491880" y="1628800"/>
            <a:ext cx="2808312"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4" name="Picture 10" descr="C:\Users\user\Desktop\s\scef.jpg"/>
          <p:cNvPicPr>
            <a:picLocks noChangeAspect="1" noChangeArrowheads="1"/>
          </p:cNvPicPr>
          <p:nvPr/>
        </p:nvPicPr>
        <p:blipFill>
          <a:blip r:embed="rId3" cstate="print"/>
          <a:srcRect/>
          <a:stretch>
            <a:fillRect/>
          </a:stretch>
        </p:blipFill>
        <p:spPr bwMode="auto">
          <a:xfrm>
            <a:off x="6156176" y="1628800"/>
            <a:ext cx="2664296"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5" name="Picture 11" descr="C:\Users\user\Desktop\s\sr.jpg"/>
          <p:cNvPicPr>
            <a:picLocks noChangeAspect="1" noChangeArrowheads="1"/>
          </p:cNvPicPr>
          <p:nvPr/>
        </p:nvPicPr>
        <p:blipFill>
          <a:blip r:embed="rId4" cstate="print"/>
          <a:srcRect/>
          <a:stretch>
            <a:fillRect/>
          </a:stretch>
        </p:blipFill>
        <p:spPr bwMode="auto">
          <a:xfrm>
            <a:off x="539552" y="1628800"/>
            <a:ext cx="2952328" cy="4464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a:latin typeface="Times New Roman" pitchFamily="18" charset="0"/>
                <a:cs typeface="Times New Roman" pitchFamily="18" charset="0"/>
              </a:rPr>
              <a:t>Adamo gėlyčių fotosesija</a:t>
            </a:r>
          </a:p>
        </p:txBody>
      </p:sp>
      <p:sp>
        <p:nvSpPr>
          <p:cNvPr id="3" name="Content Placeholder 2"/>
          <p:cNvSpPr>
            <a:spLocks noGrp="1"/>
          </p:cNvSpPr>
          <p:nvPr>
            <p:ph idx="1"/>
          </p:nvPr>
        </p:nvSpPr>
        <p:spPr/>
        <p:txBody>
          <a:bodyPr/>
          <a:lstStyle/>
          <a:p>
            <a:endParaRPr lang="lt-LT" dirty="0"/>
          </a:p>
        </p:txBody>
      </p:sp>
      <p:pic>
        <p:nvPicPr>
          <p:cNvPr id="2050" name="Picture 2" descr="C:\Users\user\Desktop\s\93272830_2984458821575798_2090975957287436288_o.jpg"/>
          <p:cNvPicPr>
            <a:picLocks noChangeAspect="1" noChangeArrowheads="1"/>
          </p:cNvPicPr>
          <p:nvPr/>
        </p:nvPicPr>
        <p:blipFill>
          <a:blip r:embed="rId2" cstate="print"/>
          <a:srcRect/>
          <a:stretch>
            <a:fillRect/>
          </a:stretch>
        </p:blipFill>
        <p:spPr bwMode="auto">
          <a:xfrm>
            <a:off x="467544" y="1628800"/>
            <a:ext cx="3960440" cy="4536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C:\Users\user\Desktop\s\93618550_2984458831575797_8507944400758767616_o.jpg"/>
          <p:cNvPicPr>
            <a:picLocks noChangeAspect="1" noChangeArrowheads="1"/>
          </p:cNvPicPr>
          <p:nvPr/>
        </p:nvPicPr>
        <p:blipFill>
          <a:blip r:embed="rId3" cstate="print"/>
          <a:srcRect/>
          <a:stretch>
            <a:fillRect/>
          </a:stretch>
        </p:blipFill>
        <p:spPr bwMode="auto">
          <a:xfrm>
            <a:off x="4427984" y="1628800"/>
            <a:ext cx="4255070" cy="4536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a:latin typeface="Times New Roman" pitchFamily="18" charset="0"/>
                <a:cs typeface="Times New Roman" pitchFamily="18" charset="0"/>
              </a:rPr>
              <a:t>Adamas tyrinėja pienės žiedą</a:t>
            </a:r>
          </a:p>
        </p:txBody>
      </p:sp>
      <p:sp>
        <p:nvSpPr>
          <p:cNvPr id="3" name="Content Placeholder 2"/>
          <p:cNvSpPr>
            <a:spLocks noGrp="1"/>
          </p:cNvSpPr>
          <p:nvPr>
            <p:ph idx="1"/>
          </p:nvPr>
        </p:nvSpPr>
        <p:spPr/>
        <p:txBody>
          <a:bodyPr/>
          <a:lstStyle/>
          <a:p>
            <a:endParaRPr lang="lt-LT"/>
          </a:p>
        </p:txBody>
      </p:sp>
      <p:pic>
        <p:nvPicPr>
          <p:cNvPr id="4098" name="Picture 2" descr="C:\Users\user\Desktop\s\93175517_2984458941575786_814670277173575680_o.jpg"/>
          <p:cNvPicPr>
            <a:picLocks noChangeAspect="1" noChangeArrowheads="1"/>
          </p:cNvPicPr>
          <p:nvPr/>
        </p:nvPicPr>
        <p:blipFill>
          <a:blip r:embed="rId2" cstate="print"/>
          <a:srcRect/>
          <a:stretch>
            <a:fillRect/>
          </a:stretch>
        </p:blipFill>
        <p:spPr bwMode="auto">
          <a:xfrm>
            <a:off x="4499992" y="1628800"/>
            <a:ext cx="4176464"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descr="C:\Users\user\Desktop\93519198_2984458341575846_3006606909701619712_o.jpg"/>
          <p:cNvPicPr>
            <a:picLocks noChangeAspect="1" noChangeArrowheads="1"/>
          </p:cNvPicPr>
          <p:nvPr/>
        </p:nvPicPr>
        <p:blipFill>
          <a:blip r:embed="rId3" cstate="print"/>
          <a:srcRect/>
          <a:stretch>
            <a:fillRect/>
          </a:stretch>
        </p:blipFill>
        <p:spPr bwMode="auto">
          <a:xfrm>
            <a:off x="539552" y="1628800"/>
            <a:ext cx="3888432" cy="4460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normAutofit fontScale="90000"/>
          </a:bodyPr>
          <a:lstStyle/>
          <a:p>
            <a:pPr rtl="1"/>
            <a:br>
              <a:rPr lang="en-US" sz="2800" b="1" dirty="0">
                <a:effectLst>
                  <a:outerShdw blurRad="38100" dist="38100" dir="2700000" algn="tl">
                    <a:srgbClr val="000000">
                      <a:alpha val="43137"/>
                    </a:srgbClr>
                  </a:outerShdw>
                </a:effectLst>
                <a:latin typeface="Times New Roman" pitchFamily="18" charset="0"/>
                <a:cs typeface="Times New Roman" pitchFamily="18" charset="0"/>
              </a:rPr>
            </a:br>
            <a:br>
              <a:rPr lang="en-US" sz="2800" b="1" dirty="0">
                <a:effectLst>
                  <a:outerShdw blurRad="38100" dist="38100" dir="2700000" algn="tl">
                    <a:srgbClr val="000000">
                      <a:alpha val="43137"/>
                    </a:srgbClr>
                  </a:outerShdw>
                </a:effectLst>
                <a:latin typeface="Times New Roman" pitchFamily="18" charset="0"/>
                <a:cs typeface="Times New Roman" pitchFamily="18" charset="0"/>
              </a:rPr>
            </a:br>
            <a:r>
              <a:rPr lang="lt-LT" sz="2800" b="1" dirty="0">
                <a:effectLst>
                  <a:outerShdw blurRad="38100" dist="38100" dir="2700000" algn="tl">
                    <a:srgbClr val="000000">
                      <a:alpha val="43137"/>
                    </a:srgbClr>
                  </a:outerShdw>
                </a:effectLst>
                <a:latin typeface="Times New Roman" pitchFamily="18" charset="0"/>
                <a:cs typeface="Times New Roman" pitchFamily="18" charset="0"/>
              </a:rPr>
              <a:t>„Gaivinantys lašai“ </a:t>
            </a:r>
            <a:r>
              <a:rPr lang="lt-LT" sz="2400" dirty="0">
                <a:latin typeface="Times New Roman" pitchFamily="18" charset="0"/>
                <a:cs typeface="Times New Roman" pitchFamily="18" charset="0"/>
              </a:rPr>
              <a:t>(A. Karosaitė) </a:t>
            </a:r>
          </a:p>
        </p:txBody>
      </p:sp>
      <p:sp>
        <p:nvSpPr>
          <p:cNvPr id="3" name="Content Placeholder 2"/>
          <p:cNvSpPr>
            <a:spLocks noGrp="1"/>
          </p:cNvSpPr>
          <p:nvPr>
            <p:ph idx="1"/>
          </p:nvPr>
        </p:nvSpPr>
        <p:spPr>
          <a:xfrm>
            <a:off x="395536" y="1340768"/>
            <a:ext cx="8229600" cy="4205064"/>
          </a:xfrm>
        </p:spPr>
        <p:txBody>
          <a:bodyPr>
            <a:normAutofit lnSpcReduction="10000"/>
          </a:bodyPr>
          <a:lstStyle/>
          <a:p>
            <a:pPr>
              <a:buNone/>
            </a:pPr>
            <a:endParaRPr lang="lt-LT" sz="2400" dirty="0">
              <a:latin typeface="Times New Roman" pitchFamily="18" charset="0"/>
              <a:cs typeface="Times New Roman" pitchFamily="18" charset="0"/>
            </a:endParaRPr>
          </a:p>
          <a:p>
            <a:pPr>
              <a:buNone/>
            </a:pPr>
            <a:r>
              <a:rPr lang="lt-LT" sz="2400" dirty="0">
                <a:latin typeface="Times New Roman" pitchFamily="18" charset="0"/>
                <a:cs typeface="Times New Roman" pitchFamily="18" charset="0"/>
              </a:rPr>
              <a:t>    Gėlė lietučio prašo:</a:t>
            </a:r>
          </a:p>
          <a:p>
            <a:pPr>
              <a:buNone/>
            </a:pPr>
            <a:r>
              <a:rPr lang="lt-LT" sz="2400" dirty="0">
                <a:latin typeface="Times New Roman" pitchFamily="18" charset="0"/>
                <a:cs typeface="Times New Roman" pitchFamily="18" charset="0"/>
              </a:rPr>
              <a:t>    Ateik, tokia sausra.</a:t>
            </a:r>
          </a:p>
          <a:p>
            <a:pPr>
              <a:buNone/>
            </a:pPr>
            <a:r>
              <a:rPr lang="lt-LT" sz="2400" dirty="0">
                <a:latin typeface="Times New Roman" pitchFamily="18" charset="0"/>
                <a:cs typeface="Times New Roman" pitchFamily="18" charset="0"/>
              </a:rPr>
              <a:t>    Nejau nė vieno lašo</a:t>
            </a:r>
          </a:p>
          <a:p>
            <a:pPr>
              <a:buNone/>
            </a:pPr>
            <a:r>
              <a:rPr lang="lt-LT" sz="2400" dirty="0">
                <a:latin typeface="Times New Roman" pitchFamily="18" charset="0"/>
                <a:cs typeface="Times New Roman" pitchFamily="18" charset="0"/>
              </a:rPr>
              <a:t>    Visam dangui nėra.</a:t>
            </a:r>
          </a:p>
          <a:p>
            <a:pPr>
              <a:buNone/>
            </a:pPr>
            <a:r>
              <a:rPr lang="lt-LT" sz="2400" dirty="0">
                <a:latin typeface="Times New Roman" pitchFamily="18" charset="0"/>
                <a:cs typeface="Times New Roman" pitchFamily="18" charset="0"/>
              </a:rPr>
              <a:t>    </a:t>
            </a:r>
          </a:p>
          <a:p>
            <a:pPr>
              <a:buNone/>
            </a:pPr>
            <a:r>
              <a:rPr lang="lt-LT" sz="2400" dirty="0">
                <a:latin typeface="Times New Roman" pitchFamily="18" charset="0"/>
                <a:cs typeface="Times New Roman" pitchFamily="18" charset="0"/>
              </a:rPr>
              <a:t>     Lietutis ją išgirdo...</a:t>
            </a:r>
          </a:p>
          <a:p>
            <a:pPr>
              <a:buNone/>
            </a:pPr>
            <a:r>
              <a:rPr lang="lt-LT" sz="2400" dirty="0">
                <a:latin typeface="Times New Roman" pitchFamily="18" charset="0"/>
                <a:cs typeface="Times New Roman" pitchFamily="18" charset="0"/>
              </a:rPr>
              <a:t>     „Tu taip gražiai prašai“...</a:t>
            </a:r>
          </a:p>
          <a:p>
            <a:pPr>
              <a:buNone/>
            </a:pPr>
            <a:r>
              <a:rPr lang="lt-LT" sz="2400" dirty="0">
                <a:latin typeface="Times New Roman" pitchFamily="18" charset="0"/>
                <a:cs typeface="Times New Roman" pitchFamily="18" charset="0"/>
              </a:rPr>
              <a:t>     Tegul tave pagirdo</a:t>
            </a:r>
          </a:p>
          <a:p>
            <a:pPr>
              <a:buNone/>
            </a:pPr>
            <a:r>
              <a:rPr lang="lt-LT" sz="2400" dirty="0">
                <a:latin typeface="Times New Roman" pitchFamily="18" charset="0"/>
                <a:cs typeface="Times New Roman" pitchFamily="18" charset="0"/>
              </a:rPr>
              <a:t>     Gaivinantys lašai. </a:t>
            </a:r>
          </a:p>
        </p:txBody>
      </p:sp>
      <p:pic>
        <p:nvPicPr>
          <p:cNvPr id="4100" name="Picture 4" descr="C:\Users\user\Desktop\85fb669c18088c2867322862270b0468.gif"/>
          <p:cNvPicPr>
            <a:picLocks noChangeAspect="1" noChangeArrowheads="1" noCrop="1"/>
          </p:cNvPicPr>
          <p:nvPr/>
        </p:nvPicPr>
        <p:blipFill>
          <a:blip r:embed="rId3" cstate="print"/>
          <a:srcRect/>
          <a:stretch>
            <a:fillRect/>
          </a:stretch>
        </p:blipFill>
        <p:spPr bwMode="auto">
          <a:xfrm>
            <a:off x="4499992" y="1412776"/>
            <a:ext cx="4320480" cy="34563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ircle/>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4000" b="1" dirty="0">
                <a:latin typeface="Times New Roman" pitchFamily="18" charset="0"/>
                <a:cs typeface="Times New Roman" pitchFamily="18" charset="0"/>
              </a:rPr>
              <a:t>Dar daugiau pavasario spalvų ir gėlių žiedų</a:t>
            </a:r>
          </a:p>
        </p:txBody>
      </p:sp>
      <p:sp>
        <p:nvSpPr>
          <p:cNvPr id="3" name="Content Placeholder 2"/>
          <p:cNvSpPr>
            <a:spLocks noGrp="1"/>
          </p:cNvSpPr>
          <p:nvPr>
            <p:ph idx="1"/>
          </p:nvPr>
        </p:nvSpPr>
        <p:spPr/>
        <p:txBody>
          <a:bodyPr/>
          <a:lstStyle/>
          <a:p>
            <a:endParaRPr lang="lt-LT"/>
          </a:p>
        </p:txBody>
      </p:sp>
      <p:pic>
        <p:nvPicPr>
          <p:cNvPr id="3074" name="Picture 2" descr="C:\Users\user\Desktop\s\93913298_2984458481575832_6334708919125934080_o.jpg"/>
          <p:cNvPicPr>
            <a:picLocks noChangeAspect="1" noChangeArrowheads="1"/>
          </p:cNvPicPr>
          <p:nvPr/>
        </p:nvPicPr>
        <p:blipFill>
          <a:blip r:embed="rId2" cstate="print"/>
          <a:srcRect/>
          <a:stretch>
            <a:fillRect/>
          </a:stretch>
        </p:blipFill>
        <p:spPr bwMode="auto">
          <a:xfrm>
            <a:off x="4427984" y="1628800"/>
            <a:ext cx="4248472"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C:\Users\user\Desktop\s\93687089_2984458308242516_6166039171090612224_o.jpg"/>
          <p:cNvPicPr>
            <a:picLocks noChangeAspect="1" noChangeArrowheads="1"/>
          </p:cNvPicPr>
          <p:nvPr/>
        </p:nvPicPr>
        <p:blipFill>
          <a:blip r:embed="rId3" cstate="print"/>
          <a:srcRect/>
          <a:stretch>
            <a:fillRect/>
          </a:stretch>
        </p:blipFill>
        <p:spPr bwMode="auto">
          <a:xfrm>
            <a:off x="539552" y="1628800"/>
            <a:ext cx="3888432"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a:latin typeface="Times New Roman" pitchFamily="18" charset="0"/>
                <a:cs typeface="Times New Roman" pitchFamily="18" charset="0"/>
              </a:rPr>
              <a:t>Rusnės kūrybinės dirbtuvės</a:t>
            </a:r>
          </a:p>
        </p:txBody>
      </p:sp>
      <p:sp>
        <p:nvSpPr>
          <p:cNvPr id="3" name="Content Placeholder 2"/>
          <p:cNvSpPr>
            <a:spLocks noGrp="1"/>
          </p:cNvSpPr>
          <p:nvPr>
            <p:ph idx="1"/>
          </p:nvPr>
        </p:nvSpPr>
        <p:spPr>
          <a:xfrm>
            <a:off x="457200" y="1600200"/>
            <a:ext cx="8229600" cy="4997152"/>
          </a:xfrm>
        </p:spPr>
        <p:txBody>
          <a:bodyPr/>
          <a:lstStyle/>
          <a:p>
            <a:endParaRPr lang="lt-LT" dirty="0"/>
          </a:p>
        </p:txBody>
      </p:sp>
      <p:pic>
        <p:nvPicPr>
          <p:cNvPr id="1026" name="Picture 2" descr="C:\Users\user\Desktop\93500807_3048809195181807_9163790214710165504_o.jpg"/>
          <p:cNvPicPr>
            <a:picLocks noChangeAspect="1" noChangeArrowheads="1"/>
          </p:cNvPicPr>
          <p:nvPr/>
        </p:nvPicPr>
        <p:blipFill>
          <a:blip r:embed="rId2" cstate="print"/>
          <a:srcRect/>
          <a:stretch>
            <a:fillRect/>
          </a:stretch>
        </p:blipFill>
        <p:spPr bwMode="auto">
          <a:xfrm>
            <a:off x="539553" y="1628800"/>
            <a:ext cx="4104456" cy="489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Users\user\Desktop\93721133_3048809258515134_5934905059379773440_o.jpg"/>
          <p:cNvPicPr>
            <a:picLocks noChangeAspect="1" noChangeArrowheads="1"/>
          </p:cNvPicPr>
          <p:nvPr/>
        </p:nvPicPr>
        <p:blipFill>
          <a:blip r:embed="rId3" cstate="print"/>
          <a:srcRect/>
          <a:stretch>
            <a:fillRect/>
          </a:stretch>
        </p:blipFill>
        <p:spPr bwMode="auto">
          <a:xfrm>
            <a:off x="4716016" y="1628800"/>
            <a:ext cx="4032448" cy="4893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a:latin typeface="Times New Roman" pitchFamily="18" charset="0"/>
                <a:cs typeface="Times New Roman" pitchFamily="18" charset="0"/>
              </a:rPr>
              <a:t>Adamo spalvingi bandymai</a:t>
            </a:r>
          </a:p>
        </p:txBody>
      </p:sp>
      <p:sp>
        <p:nvSpPr>
          <p:cNvPr id="3" name="Content Placeholder 2"/>
          <p:cNvSpPr>
            <a:spLocks noGrp="1"/>
          </p:cNvSpPr>
          <p:nvPr>
            <p:ph idx="1"/>
          </p:nvPr>
        </p:nvSpPr>
        <p:spPr/>
        <p:txBody>
          <a:bodyPr/>
          <a:lstStyle/>
          <a:p>
            <a:endParaRPr lang="lt-LT"/>
          </a:p>
        </p:txBody>
      </p:sp>
      <p:pic>
        <p:nvPicPr>
          <p:cNvPr id="4098" name="Picture 2" descr="C:\Users\user\Desktop\93225792_2981921591829521_8925278693509562368_n.jpg"/>
          <p:cNvPicPr>
            <a:picLocks noChangeAspect="1" noChangeArrowheads="1"/>
          </p:cNvPicPr>
          <p:nvPr/>
        </p:nvPicPr>
        <p:blipFill>
          <a:blip r:embed="rId2" cstate="print"/>
          <a:srcRect/>
          <a:stretch>
            <a:fillRect/>
          </a:stretch>
        </p:blipFill>
        <p:spPr bwMode="auto">
          <a:xfrm>
            <a:off x="4355976" y="1628799"/>
            <a:ext cx="4394423" cy="4608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descr="C:\Users\user\Desktop\93244841_2981921668496180_7679674904211357696_n.jpg"/>
          <p:cNvPicPr>
            <a:picLocks noChangeAspect="1" noChangeArrowheads="1"/>
          </p:cNvPicPr>
          <p:nvPr/>
        </p:nvPicPr>
        <p:blipFill>
          <a:blip r:embed="rId3" cstate="print"/>
          <a:srcRect/>
          <a:stretch>
            <a:fillRect/>
          </a:stretch>
        </p:blipFill>
        <p:spPr bwMode="auto">
          <a:xfrm>
            <a:off x="539552" y="1628800"/>
            <a:ext cx="3960440" cy="460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3600" b="1" dirty="0">
                <a:latin typeface="Times New Roman" pitchFamily="18" charset="0"/>
                <a:cs typeface="Times New Roman" pitchFamily="18" charset="0"/>
              </a:rPr>
              <a:t>Simono pavasarinės gėlytės, išbandytos įvairiomis technikomis</a:t>
            </a:r>
          </a:p>
        </p:txBody>
      </p:sp>
      <p:sp>
        <p:nvSpPr>
          <p:cNvPr id="3" name="Content Placeholder 2"/>
          <p:cNvSpPr>
            <a:spLocks noGrp="1"/>
          </p:cNvSpPr>
          <p:nvPr>
            <p:ph idx="1"/>
          </p:nvPr>
        </p:nvSpPr>
        <p:spPr/>
        <p:txBody>
          <a:bodyPr/>
          <a:lstStyle/>
          <a:p>
            <a:endParaRPr lang="lt-LT" dirty="0"/>
          </a:p>
        </p:txBody>
      </p:sp>
      <p:pic>
        <p:nvPicPr>
          <p:cNvPr id="3074" name="Picture 2" descr="C:\Users\user\Desktop\93483616_2954818561206981_6352691603596902400_n.jpg"/>
          <p:cNvPicPr>
            <a:picLocks noChangeAspect="1" noChangeArrowheads="1"/>
          </p:cNvPicPr>
          <p:nvPr/>
        </p:nvPicPr>
        <p:blipFill>
          <a:blip r:embed="rId2" cstate="print"/>
          <a:srcRect/>
          <a:stretch>
            <a:fillRect/>
          </a:stretch>
        </p:blipFill>
        <p:spPr bwMode="auto">
          <a:xfrm>
            <a:off x="539552" y="1628800"/>
            <a:ext cx="4032448"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C:\Users\user\Desktop\93662422_2954818044540366_711554992934223872_n.jpg"/>
          <p:cNvPicPr>
            <a:picLocks noChangeAspect="1" noChangeArrowheads="1"/>
          </p:cNvPicPr>
          <p:nvPr/>
        </p:nvPicPr>
        <p:blipFill>
          <a:blip r:embed="rId3" cstate="print"/>
          <a:srcRect/>
          <a:stretch>
            <a:fillRect/>
          </a:stretch>
        </p:blipFill>
        <p:spPr bwMode="auto">
          <a:xfrm>
            <a:off x="4644008" y="1628800"/>
            <a:ext cx="4032448"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a:latin typeface="Times New Roman" pitchFamily="18" charset="0"/>
                <a:cs typeface="Times New Roman" pitchFamily="18" charset="0"/>
              </a:rPr>
              <a:t>Simono pavasariniai potėpiai</a:t>
            </a:r>
          </a:p>
        </p:txBody>
      </p:sp>
      <p:sp>
        <p:nvSpPr>
          <p:cNvPr id="3" name="Content Placeholder 2"/>
          <p:cNvSpPr>
            <a:spLocks noGrp="1"/>
          </p:cNvSpPr>
          <p:nvPr>
            <p:ph idx="1"/>
          </p:nvPr>
        </p:nvSpPr>
        <p:spPr/>
        <p:txBody>
          <a:bodyPr/>
          <a:lstStyle/>
          <a:p>
            <a:endParaRPr lang="lt-LT" dirty="0"/>
          </a:p>
        </p:txBody>
      </p:sp>
      <p:pic>
        <p:nvPicPr>
          <p:cNvPr id="2050" name="Picture 2" descr="C:\Users\user\Desktop\93475981_2954817577873746_1733475326383620096_n.jpg"/>
          <p:cNvPicPr>
            <a:picLocks noChangeAspect="1" noChangeArrowheads="1"/>
          </p:cNvPicPr>
          <p:nvPr/>
        </p:nvPicPr>
        <p:blipFill>
          <a:blip r:embed="rId2" cstate="print"/>
          <a:srcRect/>
          <a:stretch>
            <a:fillRect/>
          </a:stretch>
        </p:blipFill>
        <p:spPr bwMode="auto">
          <a:xfrm>
            <a:off x="467544" y="1628801"/>
            <a:ext cx="8136904" cy="504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lt-LT" sz="4000" b="1" dirty="0">
                <a:latin typeface="Times New Roman" pitchFamily="18" charset="0"/>
                <a:cs typeface="Times New Roman" pitchFamily="18" charset="0"/>
              </a:rPr>
              <a:t>Viliaus delniuko atspaudai ir gėlyčių formos</a:t>
            </a:r>
          </a:p>
        </p:txBody>
      </p:sp>
      <p:sp>
        <p:nvSpPr>
          <p:cNvPr id="3" name="Content Placeholder 2"/>
          <p:cNvSpPr>
            <a:spLocks noGrp="1"/>
          </p:cNvSpPr>
          <p:nvPr>
            <p:ph idx="1"/>
          </p:nvPr>
        </p:nvSpPr>
        <p:spPr/>
        <p:txBody>
          <a:bodyPr/>
          <a:lstStyle/>
          <a:p>
            <a:endParaRPr lang="lt-LT" dirty="0"/>
          </a:p>
        </p:txBody>
      </p:sp>
      <p:pic>
        <p:nvPicPr>
          <p:cNvPr id="5129" name="Picture 9" descr="C:\Users\user\Desktop\sdf.jpg"/>
          <p:cNvPicPr>
            <a:picLocks noChangeAspect="1" noChangeArrowheads="1"/>
          </p:cNvPicPr>
          <p:nvPr/>
        </p:nvPicPr>
        <p:blipFill>
          <a:blip r:embed="rId3" cstate="print"/>
          <a:srcRect/>
          <a:stretch>
            <a:fillRect/>
          </a:stretch>
        </p:blipFill>
        <p:spPr bwMode="auto">
          <a:xfrm>
            <a:off x="467544" y="1628800"/>
            <a:ext cx="4154041"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30" name="Picture 10" descr="C:\Users\user\Desktop\se.jpg"/>
          <p:cNvPicPr>
            <a:picLocks noChangeAspect="1" noChangeArrowheads="1"/>
          </p:cNvPicPr>
          <p:nvPr/>
        </p:nvPicPr>
        <p:blipFill>
          <a:blip r:embed="rId4" cstate="print"/>
          <a:srcRect/>
          <a:stretch>
            <a:fillRect/>
          </a:stretch>
        </p:blipFill>
        <p:spPr bwMode="auto">
          <a:xfrm>
            <a:off x="4716017" y="1628800"/>
            <a:ext cx="4032447"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ircle/>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a:latin typeface="Times New Roman" pitchFamily="18" charset="0"/>
                <a:cs typeface="Times New Roman" pitchFamily="18" charset="0"/>
              </a:rPr>
              <a:t>Refleksija</a:t>
            </a:r>
            <a:r>
              <a:rPr lang="en-US" sz="3600" b="1" dirty="0">
                <a:latin typeface="Times New Roman" pitchFamily="18" charset="0"/>
                <a:cs typeface="Times New Roman" pitchFamily="18" charset="0"/>
              </a:rPr>
              <a:t> </a:t>
            </a:r>
            <a:r>
              <a:rPr lang="en-US" sz="3600" b="1" dirty="0">
                <a:latin typeface="Times New Roman" pitchFamily="18" charset="0"/>
                <a:cs typeface="Times New Roman" pitchFamily="18" charset="0"/>
                <a:sym typeface="Wingdings" pitchFamily="2" charset="2"/>
              </a:rPr>
              <a:t>  </a:t>
            </a:r>
            <a:endParaRPr lang="lt-LT"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8229600" cy="5256584"/>
          </a:xfrm>
        </p:spPr>
        <p:txBody>
          <a:bodyPr>
            <a:normAutofit fontScale="70000" lnSpcReduction="20000"/>
          </a:bodyPr>
          <a:lstStyle/>
          <a:p>
            <a:r>
              <a:rPr lang="lt-LT" dirty="0">
                <a:latin typeface="Times New Roman" pitchFamily="18" charset="0"/>
                <a:cs typeface="Times New Roman" pitchFamily="18" charset="0"/>
              </a:rPr>
              <a:t>Prisimarginę ir prisižaidę margučiais,  siekėme  padėti ugdytiniams iš arčiau pažinti supančią aplinką, stebėti ir  tyrinėti pirmąsias pavasario gėles. Visų veiklų metu buvo ugdomos estetinės raiškos,</a:t>
            </a:r>
            <a:r>
              <a:rPr lang="en-US" dirty="0">
                <a:latin typeface="Times New Roman" pitchFamily="18" charset="0"/>
                <a:cs typeface="Times New Roman" pitchFamily="18" charset="0"/>
              </a:rPr>
              <a:t> </a:t>
            </a:r>
            <a:r>
              <a:rPr lang="lt-LT" dirty="0">
                <a:latin typeface="Times New Roman" pitchFamily="18" charset="0"/>
                <a:cs typeface="Times New Roman" pitchFamily="18" charset="0"/>
              </a:rPr>
              <a:t>aplinkos pažinimo, sakytinės kalbos </a:t>
            </a:r>
            <a:r>
              <a:rPr lang="lt-LT">
                <a:latin typeface="Times New Roman" pitchFamily="18" charset="0"/>
                <a:cs typeface="Times New Roman" pitchFamily="18" charset="0"/>
              </a:rPr>
              <a:t>sritys, turtinamas žodynas, </a:t>
            </a:r>
            <a:r>
              <a:rPr lang="lt-LT" dirty="0">
                <a:latin typeface="Times New Roman" pitchFamily="18" charset="0"/>
                <a:cs typeface="Times New Roman" pitchFamily="18" charset="0"/>
              </a:rPr>
              <a:t>lavinama</a:t>
            </a:r>
            <a:r>
              <a:rPr lang="en-US" dirty="0">
                <a:latin typeface="Times New Roman" pitchFamily="18" charset="0"/>
                <a:cs typeface="Times New Roman" pitchFamily="18" charset="0"/>
              </a:rPr>
              <a:t> </a:t>
            </a:r>
            <a:r>
              <a:rPr lang="lt-LT" dirty="0">
                <a:latin typeface="Times New Roman" pitchFamily="18" charset="0"/>
                <a:cs typeface="Times New Roman" pitchFamily="18" charset="0"/>
              </a:rPr>
              <a:t>smulkioji motorika.  Bendradarbiaujant su tėveliais vaikai bundančios gamtos grožio stebėtus objektus ,,perkėlė“ į popieriaus lapą, foto sesijų akimirkas…</a:t>
            </a:r>
            <a:r>
              <a:rPr lang="en-US" dirty="0">
                <a:latin typeface="Times New Roman" pitchFamily="18" charset="0"/>
                <a:cs typeface="Times New Roman" pitchFamily="18" charset="0"/>
              </a:rPr>
              <a:t> </a:t>
            </a:r>
            <a:r>
              <a:rPr lang="lt-LT" dirty="0">
                <a:latin typeface="Times New Roman" pitchFamily="18" charset="0"/>
                <a:cs typeface="Times New Roman" pitchFamily="18" charset="0"/>
              </a:rPr>
              <a:t>Puiku, kad tėveliai aktyviai įsitraukė į veiklų procesą, siuntė nuotraukas ir video filmukus.</a:t>
            </a:r>
          </a:p>
          <a:p>
            <a:r>
              <a:rPr lang="lt-LT" dirty="0">
                <a:latin typeface="Times New Roman" pitchFamily="18" charset="0"/>
                <a:cs typeface="Times New Roman" pitchFamily="18" charset="0"/>
              </a:rPr>
              <a:t> Šią savaitę dalyvavome aktorės N. Narmontaitės akcijoje -</a:t>
            </a:r>
            <a:r>
              <a:rPr lang="en-US" dirty="0">
                <a:latin typeface="Times New Roman" pitchFamily="18" charset="0"/>
                <a:cs typeface="Times New Roman" pitchFamily="18" charset="0"/>
              </a:rPr>
              <a:t> </a:t>
            </a:r>
            <a:r>
              <a:rPr lang="lt-LT" dirty="0">
                <a:latin typeface="Times New Roman" pitchFamily="18" charset="0"/>
                <a:cs typeface="Times New Roman" pitchFamily="18" charset="0"/>
              </a:rPr>
              <a:t>,,Te pražysta mūsų namų langai gėlėmis “.</a:t>
            </a:r>
            <a:r>
              <a:rPr lang="en-US" dirty="0">
                <a:latin typeface="Times New Roman" pitchFamily="18" charset="0"/>
                <a:cs typeface="Times New Roman" pitchFamily="18" charset="0"/>
              </a:rPr>
              <a:t> </a:t>
            </a:r>
            <a:r>
              <a:rPr lang="lt-LT" dirty="0">
                <a:latin typeface="Times New Roman" pitchFamily="18" charset="0"/>
                <a:cs typeface="Times New Roman" pitchFamily="18" charset="0"/>
              </a:rPr>
              <a:t>Smagu, kad ugdytiniai prisidėjo prie šios iniciatyvos</a:t>
            </a:r>
            <a:r>
              <a:rPr lang="en-US" dirty="0">
                <a:latin typeface="Times New Roman" pitchFamily="18" charset="0"/>
                <a:cs typeface="Times New Roman" pitchFamily="18" charset="0"/>
              </a:rPr>
              <a:t>.</a:t>
            </a:r>
            <a:endParaRPr lang="lt-LT" dirty="0">
              <a:latin typeface="Times New Roman" pitchFamily="18" charset="0"/>
              <a:cs typeface="Times New Roman" pitchFamily="18" charset="0"/>
            </a:endParaRPr>
          </a:p>
          <a:p>
            <a:r>
              <a:rPr lang="lt-LT" dirty="0">
                <a:latin typeface="Times New Roman" pitchFamily="18" charset="0"/>
                <a:cs typeface="Times New Roman" pitchFamily="18" charset="0"/>
              </a:rPr>
              <a:t>Džiaugiamės tėvų požiūriu į vaikų ugdymą ir esame dėkingos už grįžtamąjį ryšį. Juk tai yra nauja galimybė</a:t>
            </a:r>
            <a:r>
              <a:rPr lang="en-US" dirty="0">
                <a:latin typeface="Times New Roman" pitchFamily="18" charset="0"/>
                <a:cs typeface="Times New Roman" pitchFamily="18" charset="0"/>
              </a:rPr>
              <a:t> </a:t>
            </a:r>
            <a:r>
              <a:rPr lang="lt-LT" dirty="0">
                <a:latin typeface="Times New Roman" pitchFamily="18" charset="0"/>
                <a:cs typeface="Times New Roman" pitchFamily="18" charset="0"/>
              </a:rPr>
              <a:t>visiems artimiau  susipažinti, o šeimai turėti daugiau laiko tikslingai veiklai su vaiku. AČIŪ patiems šauniausiems ,, Beždžioniukams“</a:t>
            </a:r>
            <a:r>
              <a:rPr lang="en-US" dirty="0">
                <a:latin typeface="Times New Roman" pitchFamily="18" charset="0"/>
                <a:cs typeface="Times New Roman" pitchFamily="18" charset="0"/>
              </a:rPr>
              <a:t>. </a:t>
            </a:r>
            <a:endParaRPr lang="lt-LT" dirty="0">
              <a:latin typeface="Times New Roman" pitchFamily="18" charset="0"/>
              <a:cs typeface="Times New Roman" pitchFamily="18" charset="0"/>
            </a:endParaRPr>
          </a:p>
          <a:p>
            <a:endParaRPr lang="lt-LT" dirty="0"/>
          </a:p>
        </p:txBody>
      </p:sp>
      <p:pic>
        <p:nvPicPr>
          <p:cNvPr id="1026" name="Picture 2" descr="C:\Users\user\Desktop\unnamed (2).gif"/>
          <p:cNvPicPr>
            <a:picLocks noChangeAspect="1" noChangeArrowheads="1" noCrop="1"/>
          </p:cNvPicPr>
          <p:nvPr/>
        </p:nvPicPr>
        <p:blipFill>
          <a:blip r:embed="rId3" cstate="print"/>
          <a:srcRect/>
          <a:stretch>
            <a:fillRect/>
          </a:stretch>
        </p:blipFill>
        <p:spPr bwMode="auto">
          <a:xfrm>
            <a:off x="6588224" y="5301208"/>
            <a:ext cx="1384572" cy="1206674"/>
          </a:xfrm>
          <a:prstGeom prst="rect">
            <a:avLst/>
          </a:prstGeom>
          <a:ln>
            <a:noFill/>
          </a:ln>
          <a:effectLst>
            <a:softEdge rad="112500"/>
          </a:effectLst>
        </p:spPr>
      </p:pic>
    </p:spTree>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2800" b="1" dirty="0">
                <a:effectLst>
                  <a:outerShdw blurRad="38100" dist="38100" dir="2700000" algn="tl">
                    <a:srgbClr val="000000">
                      <a:alpha val="43137"/>
                    </a:srgbClr>
                  </a:outerShdw>
                </a:effectLst>
                <a:latin typeface="Times New Roman" pitchFamily="18" charset="0"/>
                <a:cs typeface="Times New Roman" pitchFamily="18" charset="0"/>
              </a:rPr>
            </a:br>
            <a:r>
              <a:rPr lang="en-US" sz="2800" b="1" dirty="0">
                <a:effectLst>
                  <a:outerShdw blurRad="38100" dist="38100" dir="2700000" algn="tl">
                    <a:srgbClr val="000000">
                      <a:alpha val="43137"/>
                    </a:srgbClr>
                  </a:outerShdw>
                </a:effectLst>
                <a:latin typeface="Times New Roman" pitchFamily="18" charset="0"/>
                <a:cs typeface="Times New Roman" pitchFamily="18" charset="0"/>
              </a:rPr>
              <a:t>SUSIPA</a:t>
            </a:r>
            <a:r>
              <a:rPr lang="lt-LT" sz="2800" b="1" dirty="0">
                <a:effectLst>
                  <a:outerShdw blurRad="38100" dist="38100" dir="2700000" algn="tl">
                    <a:srgbClr val="000000">
                      <a:alpha val="43137"/>
                    </a:srgbClr>
                  </a:outerShdw>
                </a:effectLst>
                <a:latin typeface="Times New Roman" pitchFamily="18" charset="0"/>
                <a:cs typeface="Times New Roman" pitchFamily="18" charset="0"/>
              </a:rPr>
              <a:t>ŽINKIME, TAI ĮDOMU </a:t>
            </a:r>
            <a:r>
              <a:rPr lang="lt-LT" sz="2800" b="1" dirty="0">
                <a:latin typeface="Times New Roman" pitchFamily="18" charset="0"/>
                <a:cs typeface="Times New Roman" pitchFamily="18" charset="0"/>
                <a:sym typeface="Wingdings" pitchFamily="2" charset="2"/>
              </a:rPr>
              <a:t>  </a:t>
            </a:r>
            <a:endParaRPr lang="lt-LT"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395536" y="1772816"/>
            <a:ext cx="8229600" cy="4525963"/>
          </a:xfrm>
        </p:spPr>
        <p:txBody>
          <a:bodyPr>
            <a:normAutofit/>
          </a:bodyPr>
          <a:lstStyle/>
          <a:p>
            <a:r>
              <a:rPr lang="lt-LT" sz="2400" dirty="0">
                <a:latin typeface="Times New Roman" pitchFamily="18" charset="0"/>
                <a:cs typeface="Times New Roman" pitchFamily="18" charset="0"/>
              </a:rPr>
              <a:t>Vaikučiams ir jų tėveliams siūlyta pažiūrėti trumpą mokomąjį filmuką iš kokių dalių susideda gėlytė. </a:t>
            </a:r>
          </a:p>
          <a:p>
            <a:pPr algn="ctr"/>
            <a:r>
              <a:rPr lang="lt-LT" sz="2400" u="sng" dirty="0">
                <a:ln>
                  <a:solidFill>
                    <a:schemeClr val="accent1">
                      <a:lumMod val="75000"/>
                    </a:schemeClr>
                  </a:solidFill>
                </a:ln>
                <a:hlinkClick r:id="rId4"/>
              </a:rPr>
              <a:t>Spausk mane </a:t>
            </a:r>
            <a:r>
              <a:rPr lang="lt-LT" sz="2400" u="sng" dirty="0">
                <a:ln>
                  <a:solidFill>
                    <a:schemeClr val="accent1">
                      <a:lumMod val="75000"/>
                    </a:schemeClr>
                  </a:solidFill>
                </a:ln>
                <a:sym typeface="Wingdings" pitchFamily="2" charset="2"/>
                <a:hlinkClick r:id="rId4"/>
              </a:rPr>
              <a:t></a:t>
            </a:r>
            <a:endParaRPr lang="lt-LT" sz="2400" dirty="0">
              <a:ln>
                <a:solidFill>
                  <a:schemeClr val="accent1">
                    <a:lumMod val="75000"/>
                  </a:schemeClr>
                </a:solidFill>
              </a:ln>
              <a:latin typeface="Times New Roman" pitchFamily="18" charset="0"/>
              <a:cs typeface="Times New Roman" pitchFamily="18" charset="0"/>
            </a:endParaRPr>
          </a:p>
          <a:p>
            <a:r>
              <a:rPr lang="lt-LT" sz="2400" dirty="0">
                <a:latin typeface="Times New Roman" pitchFamily="18" charset="0"/>
                <a:cs typeface="Times New Roman" pitchFamily="18" charset="0"/>
              </a:rPr>
              <a:t>Taip pat prisiminėme ir pačias gražiausias pavasario gėles bei pasikartojome jų pavadinimus. Prisiminti gėlytes padėjo smalsusis kiškutis, kuris ypač išraiškingai ir išsamiai viską papasakojo. </a:t>
            </a:r>
          </a:p>
          <a:p>
            <a:r>
              <a:rPr lang="lt-LT" sz="2400" dirty="0">
                <a:latin typeface="Times New Roman" pitchFamily="18" charset="0"/>
                <a:cs typeface="Times New Roman" pitchFamily="18" charset="0"/>
              </a:rPr>
              <a:t>Pasiūlytas įdomus žaidimas: „Atpažink gėlę“.</a:t>
            </a:r>
          </a:p>
          <a:p>
            <a:pPr algn="ctr"/>
            <a:r>
              <a:rPr lang="lt-LT" sz="2400" dirty="0">
                <a:ln>
                  <a:solidFill>
                    <a:schemeClr val="accent1">
                      <a:lumMod val="75000"/>
                    </a:schemeClr>
                  </a:solidFill>
                </a:ln>
                <a:latin typeface="Times New Roman" pitchFamily="18" charset="0"/>
                <a:cs typeface="Times New Roman" pitchFamily="18" charset="0"/>
                <a:hlinkClick r:id="rId5"/>
              </a:rPr>
              <a:t>Spausk mane </a:t>
            </a:r>
            <a:r>
              <a:rPr lang="lt-LT" sz="2400" dirty="0">
                <a:ln>
                  <a:solidFill>
                    <a:schemeClr val="accent1">
                      <a:lumMod val="75000"/>
                    </a:schemeClr>
                  </a:solidFill>
                </a:ln>
                <a:latin typeface="Times New Roman" pitchFamily="18" charset="0"/>
                <a:cs typeface="Times New Roman" pitchFamily="18" charset="0"/>
                <a:sym typeface="Wingdings" pitchFamily="2" charset="2"/>
                <a:hlinkClick r:id="rId5"/>
              </a:rPr>
              <a:t> </a:t>
            </a:r>
            <a:endParaRPr lang="lt-LT" sz="2400" dirty="0">
              <a:ln>
                <a:solidFill>
                  <a:schemeClr val="accent1">
                    <a:lumMod val="75000"/>
                  </a:schemeClr>
                </a:solidFill>
              </a:ln>
              <a:latin typeface="Times New Roman" pitchFamily="18" charset="0"/>
              <a:cs typeface="Times New Roman" pitchFamily="18" charset="0"/>
              <a:sym typeface="Wingdings" pitchFamily="2" charset="2"/>
            </a:endParaRPr>
          </a:p>
          <a:p>
            <a:pPr algn="ctr"/>
            <a:r>
              <a:rPr lang="lt-LT" sz="2400" dirty="0">
                <a:ln>
                  <a:solidFill>
                    <a:schemeClr val="accent1">
                      <a:lumMod val="75000"/>
                    </a:schemeClr>
                  </a:solidFill>
                </a:ln>
                <a:solidFill>
                  <a:schemeClr val="accent1">
                    <a:lumMod val="75000"/>
                  </a:schemeClr>
                </a:solidFill>
                <a:hlinkClick r:id="rId6"/>
              </a:rPr>
              <a:t>Spausk mane </a:t>
            </a:r>
            <a:r>
              <a:rPr lang="lt-LT" sz="2400" dirty="0">
                <a:ln>
                  <a:solidFill>
                    <a:schemeClr val="accent1">
                      <a:lumMod val="75000"/>
                    </a:schemeClr>
                  </a:solidFill>
                </a:ln>
                <a:solidFill>
                  <a:schemeClr val="accent1">
                    <a:lumMod val="75000"/>
                  </a:schemeClr>
                </a:solidFill>
                <a:sym typeface="Wingdings" pitchFamily="2" charset="2"/>
                <a:hlinkClick r:id="rId6"/>
              </a:rPr>
              <a:t></a:t>
            </a:r>
            <a:endParaRPr lang="lt-LT" sz="2400" dirty="0">
              <a:ln>
                <a:solidFill>
                  <a:schemeClr val="accent1">
                    <a:lumMod val="75000"/>
                  </a:schemeClr>
                </a:solidFill>
              </a:ln>
              <a:solidFill>
                <a:schemeClr val="accent1">
                  <a:lumMod val="75000"/>
                </a:schemeClr>
              </a:solidFill>
              <a:sym typeface="Wingdings" pitchFamily="2" charset="2"/>
            </a:endParaRPr>
          </a:p>
          <a:p>
            <a:endParaRPr lang="lt-LT" sz="2400" dirty="0">
              <a:ln>
                <a:solidFill>
                  <a:schemeClr val="accent1">
                    <a:lumMod val="75000"/>
                  </a:schemeClr>
                </a:solidFill>
              </a:ln>
              <a:solidFill>
                <a:schemeClr val="accent1">
                  <a:lumMod val="75000"/>
                </a:schemeClr>
              </a:solidFill>
              <a:sym typeface="Wingdings" pitchFamily="2" charset="2"/>
            </a:endParaRPr>
          </a:p>
          <a:p>
            <a:endParaRPr lang="lt-LT" sz="2400" dirty="0">
              <a:ln>
                <a:solidFill>
                  <a:schemeClr val="accent1">
                    <a:lumMod val="75000"/>
                  </a:schemeClr>
                </a:solidFill>
              </a:ln>
              <a:solidFill>
                <a:schemeClr val="accent1">
                  <a:lumMod val="75000"/>
                </a:schemeClr>
              </a:solidFill>
              <a:sym typeface="Wingdings" pitchFamily="2" charset="2"/>
            </a:endParaRPr>
          </a:p>
          <a:p>
            <a:pPr algn="ctr"/>
            <a:endParaRPr lang="lt-LT" sz="2400" dirty="0">
              <a:ln>
                <a:solidFill>
                  <a:schemeClr val="accent1">
                    <a:lumMod val="75000"/>
                  </a:schemeClr>
                </a:solidFill>
              </a:ln>
              <a:solidFill>
                <a:schemeClr val="accent1">
                  <a:lumMod val="75000"/>
                </a:schemeClr>
              </a:solidFill>
              <a:latin typeface="Times New Roman" pitchFamily="18" charset="0"/>
              <a:cs typeface="Times New Roman" pitchFamily="18" charset="0"/>
              <a:sym typeface="Wingdings" pitchFamily="2" charset="2"/>
            </a:endParaRPr>
          </a:p>
          <a:p>
            <a:pPr algn="ctr">
              <a:buNone/>
            </a:pPr>
            <a:endParaRPr lang="lt-LT" sz="2400" dirty="0">
              <a:ln>
                <a:solidFill>
                  <a:schemeClr val="accent1">
                    <a:lumMod val="75000"/>
                  </a:schemeClr>
                </a:solidFill>
              </a:ln>
              <a:latin typeface="Times New Roman" pitchFamily="18" charset="0"/>
              <a:cs typeface="Times New Roman" pitchFamily="18" charset="0"/>
            </a:endParaRPr>
          </a:p>
          <a:p>
            <a:pPr>
              <a:buNone/>
            </a:pPr>
            <a:endParaRPr lang="lt-LT" sz="2400" dirty="0">
              <a:latin typeface="Times New Roman" pitchFamily="18" charset="0"/>
              <a:cs typeface="Times New Roman" pitchFamily="18" charset="0"/>
            </a:endParaRPr>
          </a:p>
          <a:p>
            <a:pPr>
              <a:buNone/>
            </a:pPr>
            <a:endParaRPr lang="lt-LT" sz="2400" dirty="0">
              <a:latin typeface="Times New Roman" pitchFamily="18" charset="0"/>
              <a:cs typeface="Times New Roman" pitchFamily="18" charset="0"/>
            </a:endParaRPr>
          </a:p>
        </p:txBody>
      </p:sp>
    </p:spTree>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a:latin typeface="Times New Roman" pitchFamily="18" charset="0"/>
                <a:cs typeface="Times New Roman" pitchFamily="18" charset="0"/>
              </a:rPr>
              <a:t>GĖLĖS SANDARA:</a:t>
            </a:r>
          </a:p>
        </p:txBody>
      </p:sp>
      <p:sp>
        <p:nvSpPr>
          <p:cNvPr id="3" name="Content Placeholder 2"/>
          <p:cNvSpPr>
            <a:spLocks noGrp="1"/>
          </p:cNvSpPr>
          <p:nvPr>
            <p:ph idx="1"/>
          </p:nvPr>
        </p:nvSpPr>
        <p:spPr/>
        <p:txBody>
          <a:bodyPr/>
          <a:lstStyle/>
          <a:p>
            <a:pPr algn="ctr">
              <a:buNone/>
            </a:pPr>
            <a:endParaRPr lang="lt-LT" b="1" dirty="0">
              <a:latin typeface="Times New Roman" pitchFamily="18" charset="0"/>
              <a:cs typeface="Times New Roman" pitchFamily="18" charset="0"/>
            </a:endParaRPr>
          </a:p>
        </p:txBody>
      </p:sp>
      <p:pic>
        <p:nvPicPr>
          <p:cNvPr id="10242" name="Picture 2" descr="C:\Users\user\Desktop\maxresdefault.jpg"/>
          <p:cNvPicPr>
            <a:picLocks noChangeAspect="1" noChangeArrowheads="1"/>
          </p:cNvPicPr>
          <p:nvPr/>
        </p:nvPicPr>
        <p:blipFill>
          <a:blip r:embed="rId3" cstate="print"/>
          <a:srcRect/>
          <a:stretch>
            <a:fillRect/>
          </a:stretch>
        </p:blipFill>
        <p:spPr bwMode="auto">
          <a:xfrm>
            <a:off x="1907704" y="1700808"/>
            <a:ext cx="5688632" cy="43924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2800" b="1" dirty="0">
                <a:effectLst>
                  <a:outerShdw blurRad="38100" dist="38100" dir="2700000" algn="tl">
                    <a:srgbClr val="000000">
                      <a:alpha val="43137"/>
                    </a:srgbClr>
                  </a:outerShdw>
                </a:effectLst>
                <a:latin typeface="Times New Roman" pitchFamily="18" charset="0"/>
                <a:cs typeface="Times New Roman" pitchFamily="18" charset="0"/>
              </a:rPr>
            </a:br>
            <a:r>
              <a:rPr lang="lt-LT" sz="2800" b="1" dirty="0">
                <a:effectLst>
                  <a:outerShdw blurRad="38100" dist="38100" dir="2700000" algn="tl">
                    <a:srgbClr val="000000">
                      <a:alpha val="43137"/>
                    </a:srgbClr>
                  </a:outerShdw>
                </a:effectLst>
                <a:latin typeface="Times New Roman" pitchFamily="18" charset="0"/>
                <a:cs typeface="Times New Roman" pitchFamily="18" charset="0"/>
              </a:rPr>
              <a:t>KLAUSĖME MUZIKOS</a:t>
            </a:r>
            <a:r>
              <a:rPr lang="lt-LT" sz="2800" b="1" dirty="0">
                <a:latin typeface="Times New Roman" pitchFamily="18" charset="0"/>
                <a:cs typeface="Times New Roman" pitchFamily="18" charset="0"/>
              </a:rPr>
              <a:t> </a:t>
            </a:r>
            <a:r>
              <a:rPr lang="lt-LT" sz="2800" b="1" dirty="0">
                <a:latin typeface="Times New Roman" pitchFamily="18" charset="0"/>
                <a:cs typeface="Times New Roman" pitchFamily="18" charset="0"/>
                <a:sym typeface="Wingdings" pitchFamily="2" charset="2"/>
              </a:rPr>
              <a:t>  </a:t>
            </a:r>
            <a:endParaRPr lang="lt-LT"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53136"/>
          </a:xfrm>
        </p:spPr>
        <p:txBody>
          <a:bodyPr>
            <a:normAutofit/>
          </a:bodyPr>
          <a:lstStyle/>
          <a:p>
            <a:r>
              <a:rPr lang="lt-LT" sz="2400" dirty="0">
                <a:latin typeface="Times New Roman" pitchFamily="18" charset="0"/>
                <a:cs typeface="Times New Roman" pitchFamily="18" charset="0"/>
              </a:rPr>
              <a:t>Vaikučiams buvo siūlyta paklausyti linksmų pavasarinių dainelių apie gėlytes ir jų prasiskleidžiančius pumpurėlius.</a:t>
            </a:r>
          </a:p>
          <a:p>
            <a:pPr algn="ctr"/>
            <a:r>
              <a:rPr lang="lt-LT" sz="2400" dirty="0">
                <a:ln>
                  <a:solidFill>
                    <a:schemeClr val="accent1">
                      <a:lumMod val="75000"/>
                    </a:schemeClr>
                  </a:solidFill>
                </a:ln>
                <a:latin typeface="Times New Roman" pitchFamily="18" charset="0"/>
                <a:cs typeface="Times New Roman" pitchFamily="18" charset="0"/>
                <a:hlinkClick r:id="rId3"/>
              </a:rPr>
              <a:t>Spausk mane </a:t>
            </a:r>
            <a:r>
              <a:rPr lang="lt-LT" sz="2400" dirty="0">
                <a:ln>
                  <a:solidFill>
                    <a:schemeClr val="accent1">
                      <a:lumMod val="75000"/>
                    </a:schemeClr>
                  </a:solidFill>
                </a:ln>
                <a:latin typeface="Times New Roman" pitchFamily="18" charset="0"/>
                <a:cs typeface="Times New Roman" pitchFamily="18" charset="0"/>
                <a:sym typeface="Wingdings" pitchFamily="2" charset="2"/>
                <a:hlinkClick r:id="rId3"/>
              </a:rPr>
              <a:t> </a:t>
            </a:r>
            <a:endParaRPr lang="lt-LT" sz="2400" dirty="0">
              <a:ln>
                <a:solidFill>
                  <a:schemeClr val="accent1">
                    <a:lumMod val="75000"/>
                  </a:schemeClr>
                </a:solidFill>
              </a:ln>
              <a:latin typeface="Times New Roman" pitchFamily="18" charset="0"/>
              <a:cs typeface="Times New Roman" pitchFamily="18" charset="0"/>
              <a:sym typeface="Wingdings" pitchFamily="2" charset="2"/>
            </a:endParaRPr>
          </a:p>
          <a:p>
            <a:pPr algn="ctr"/>
            <a:r>
              <a:rPr lang="lt-LT" sz="2400" dirty="0">
                <a:ln>
                  <a:solidFill>
                    <a:schemeClr val="accent1">
                      <a:lumMod val="75000"/>
                    </a:schemeClr>
                  </a:solidFill>
                </a:ln>
                <a:latin typeface="Times New Roman" pitchFamily="18" charset="0"/>
                <a:cs typeface="Times New Roman" pitchFamily="18" charset="0"/>
                <a:sym typeface="Wingdings" pitchFamily="2" charset="2"/>
                <a:hlinkClick r:id="rId4"/>
              </a:rPr>
              <a:t>Spausk mane  </a:t>
            </a:r>
            <a:endParaRPr lang="lt-LT" sz="2400" dirty="0">
              <a:ln>
                <a:solidFill>
                  <a:schemeClr val="accent1">
                    <a:lumMod val="75000"/>
                  </a:schemeClr>
                </a:solidFill>
              </a:ln>
              <a:latin typeface="Times New Roman" pitchFamily="18" charset="0"/>
              <a:cs typeface="Times New Roman" pitchFamily="18" charset="0"/>
              <a:sym typeface="Wingdings" pitchFamily="2" charset="2"/>
            </a:endParaRPr>
          </a:p>
          <a:p>
            <a:pPr algn="just"/>
            <a:r>
              <a:rPr lang="lt-LT" sz="2400" dirty="0">
                <a:latin typeface="Times New Roman" pitchFamily="18" charset="0"/>
                <a:cs typeface="Times New Roman" pitchFamily="18" charset="0"/>
                <a:sym typeface="Wingdings" pitchFamily="2" charset="2"/>
              </a:rPr>
              <a:t>Meninio ugdymo pedagogė kviečia ne tik dainuoti, bet ir muzikuoti, akomponuoti įvairiais buityje naudojamais daiktais, pavyzdžiui, šaukštais ir t.t.</a:t>
            </a:r>
            <a:r>
              <a:rPr lang="en-US" sz="2400" dirty="0">
                <a:latin typeface="Times New Roman" pitchFamily="18" charset="0"/>
                <a:cs typeface="Times New Roman" pitchFamily="18" charset="0"/>
                <a:sym typeface="Wingdings" pitchFamily="2" charset="2"/>
              </a:rPr>
              <a:t> </a:t>
            </a:r>
            <a:endParaRPr lang="lt-LT" sz="2400" dirty="0">
              <a:latin typeface="Times New Roman" pitchFamily="18" charset="0"/>
              <a:cs typeface="Times New Roman" pitchFamily="18" charset="0"/>
              <a:sym typeface="Wingdings" pitchFamily="2" charset="2"/>
            </a:endParaRPr>
          </a:p>
          <a:p>
            <a:pPr algn="just"/>
            <a:r>
              <a:rPr lang="lt-LT" sz="2400" dirty="0">
                <a:latin typeface="Times New Roman" pitchFamily="18" charset="0"/>
                <a:cs typeface="Times New Roman" pitchFamily="18" charset="0"/>
                <a:sym typeface="Wingdings" pitchFamily="2" charset="2"/>
              </a:rPr>
              <a:t>Auklėtojos pasiūlė žaisti muzikinį žaidimą skirtą atminties lavinimui ir dėmesio sukaupimui. </a:t>
            </a:r>
          </a:p>
          <a:p>
            <a:pPr algn="ctr"/>
            <a:r>
              <a:rPr lang="lt-LT" sz="2400" dirty="0">
                <a:ln>
                  <a:solidFill>
                    <a:schemeClr val="accent1">
                      <a:lumMod val="75000"/>
                    </a:schemeClr>
                  </a:solidFill>
                </a:ln>
                <a:latin typeface="Times New Roman" pitchFamily="18" charset="0"/>
                <a:cs typeface="Times New Roman" pitchFamily="18" charset="0"/>
                <a:sym typeface="Wingdings" pitchFamily="2" charset="2"/>
                <a:hlinkClick r:id="rId5"/>
              </a:rPr>
              <a:t>Spausk mane </a:t>
            </a:r>
            <a:r>
              <a:rPr lang="en-US" sz="2400" dirty="0">
                <a:ln>
                  <a:solidFill>
                    <a:schemeClr val="accent1">
                      <a:lumMod val="75000"/>
                    </a:schemeClr>
                  </a:solidFill>
                </a:ln>
                <a:latin typeface="Times New Roman" pitchFamily="18" charset="0"/>
                <a:cs typeface="Times New Roman" pitchFamily="18" charset="0"/>
                <a:sym typeface="Wingdings" pitchFamily="2" charset="2"/>
                <a:hlinkClick r:id="rId5"/>
              </a:rPr>
              <a:t> </a:t>
            </a:r>
          </a:p>
          <a:p>
            <a:pPr algn="ctr"/>
            <a:r>
              <a:rPr lang="en-US" sz="2400" dirty="0" err="1">
                <a:ln>
                  <a:solidFill>
                    <a:schemeClr val="accent1">
                      <a:lumMod val="75000"/>
                    </a:schemeClr>
                  </a:solidFill>
                </a:ln>
                <a:latin typeface="Times New Roman" pitchFamily="18" charset="0"/>
                <a:cs typeface="Times New Roman" pitchFamily="18" charset="0"/>
                <a:sym typeface="Wingdings" pitchFamily="2" charset="2"/>
                <a:hlinkClick r:id="rId5"/>
              </a:rPr>
              <a:t>Spausk</a:t>
            </a:r>
            <a:r>
              <a:rPr lang="en-US" sz="2400" dirty="0">
                <a:ln>
                  <a:solidFill>
                    <a:schemeClr val="accent1">
                      <a:lumMod val="75000"/>
                    </a:schemeClr>
                  </a:solidFill>
                </a:ln>
                <a:latin typeface="Times New Roman" pitchFamily="18" charset="0"/>
                <a:cs typeface="Times New Roman" pitchFamily="18" charset="0"/>
                <a:sym typeface="Wingdings" pitchFamily="2" charset="2"/>
                <a:hlinkClick r:id="rId5"/>
              </a:rPr>
              <a:t> mane </a:t>
            </a:r>
            <a:r>
              <a:rPr lang="lt-LT" sz="2400" dirty="0">
                <a:ln>
                  <a:solidFill>
                    <a:schemeClr val="accent1">
                      <a:lumMod val="75000"/>
                    </a:schemeClr>
                  </a:solidFill>
                </a:ln>
                <a:latin typeface="Times New Roman" pitchFamily="18" charset="0"/>
                <a:cs typeface="Times New Roman" pitchFamily="18" charset="0"/>
                <a:sym typeface="Wingdings" pitchFamily="2" charset="2"/>
                <a:hlinkClick r:id="rId5"/>
              </a:rPr>
              <a:t></a:t>
            </a:r>
            <a:endParaRPr lang="en-US" sz="2400" dirty="0">
              <a:ln>
                <a:solidFill>
                  <a:schemeClr val="accent1">
                    <a:lumMod val="75000"/>
                  </a:schemeClr>
                </a:solidFill>
              </a:ln>
              <a:latin typeface="Times New Roman" pitchFamily="18" charset="0"/>
              <a:cs typeface="Times New Roman" pitchFamily="18" charset="0"/>
              <a:sym typeface="Wingdings" pitchFamily="2" charset="2"/>
            </a:endParaRPr>
          </a:p>
          <a:p>
            <a:pPr algn="ctr">
              <a:buNone/>
            </a:pPr>
            <a:endParaRPr lang="en-US" sz="2400" dirty="0">
              <a:ln>
                <a:solidFill>
                  <a:schemeClr val="accent1">
                    <a:lumMod val="75000"/>
                  </a:schemeClr>
                </a:solidFill>
              </a:ln>
              <a:latin typeface="Times New Roman" pitchFamily="18" charset="0"/>
              <a:cs typeface="Times New Roman" pitchFamily="18" charset="0"/>
              <a:sym typeface="Wingdings" pitchFamily="2" charset="2"/>
            </a:endParaRPr>
          </a:p>
        </p:txBody>
      </p:sp>
    </p:spTree>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229600" cy="1417638"/>
          </a:xfrm>
        </p:spPr>
        <p:txBody>
          <a:bodyPr>
            <a:normAutofit/>
          </a:bodyPr>
          <a:lstStyle/>
          <a:p>
            <a:pPr rtl="1"/>
            <a:r>
              <a:rPr lang="lt-LT" sz="2800" b="1" dirty="0">
                <a:effectLst>
                  <a:outerShdw blurRad="38100" dist="38100" dir="2700000" algn="tl">
                    <a:srgbClr val="000000">
                      <a:alpha val="43137"/>
                    </a:srgbClr>
                  </a:outerShdw>
                </a:effectLst>
                <a:latin typeface="Times New Roman" pitchFamily="18" charset="0"/>
                <a:cs typeface="Times New Roman" pitchFamily="18" charset="0"/>
              </a:rPr>
              <a:t>MAKŠTINOMĖS IR</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lt-LT" sz="2800" b="1" dirty="0">
                <a:effectLst>
                  <a:outerShdw blurRad="38100" dist="38100" dir="2700000" algn="tl">
                    <a:srgbClr val="000000">
                      <a:alpha val="43137"/>
                    </a:srgbClr>
                  </a:outerShdw>
                </a:effectLst>
                <a:latin typeface="Times New Roman" pitchFamily="18" charset="0"/>
                <a:cs typeface="Times New Roman" pitchFamily="18" charset="0"/>
              </a:rPr>
              <a:t>ŠOKOME </a:t>
            </a:r>
            <a:r>
              <a:rPr lang="en-US" sz="2800" b="1" dirty="0">
                <a:latin typeface="Times New Roman" pitchFamily="18" charset="0"/>
                <a:cs typeface="Times New Roman" pitchFamily="18" charset="0"/>
                <a:sym typeface="Wingdings" pitchFamily="2" charset="2"/>
              </a:rPr>
              <a:t></a:t>
            </a:r>
            <a:endParaRPr lang="lt-LT"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2332037"/>
            <a:ext cx="8229600" cy="4525963"/>
          </a:xfrm>
        </p:spPr>
        <p:txBody>
          <a:bodyPr>
            <a:normAutofit/>
          </a:bodyPr>
          <a:lstStyle/>
          <a:p>
            <a:r>
              <a:rPr lang="lt-LT" sz="2400" dirty="0">
                <a:latin typeface="Times New Roman" pitchFamily="18" charset="0"/>
                <a:cs typeface="Times New Roman" pitchFamily="18" charset="0"/>
              </a:rPr>
              <a:t>Nepamirškite, jog po visų kūrybinių bei meninių veiklų būtina atsipalaiduoti ir pailsėti.  Kviečiame kartu su vaikučiais pajudėti, pasportuoti. Kiekvieną dieną Jums mankštą ves žaliasis Marsietis. Taip pat dalinamės linksmu šokiu, kuris suteiks jėgų ir teigiamų emocijų. </a:t>
            </a:r>
          </a:p>
          <a:p>
            <a:pPr algn="ctr"/>
            <a:r>
              <a:rPr lang="lt-LT" sz="2400" u="sng" dirty="0">
                <a:ln>
                  <a:solidFill>
                    <a:schemeClr val="accent1">
                      <a:lumMod val="75000"/>
                    </a:schemeClr>
                  </a:solidFill>
                </a:ln>
                <a:latin typeface="Times New Roman" pitchFamily="18" charset="0"/>
                <a:cs typeface="Times New Roman" pitchFamily="18" charset="0"/>
                <a:hlinkClick r:id="rId3"/>
              </a:rPr>
              <a:t>Spausk mane </a:t>
            </a:r>
            <a:r>
              <a:rPr lang="lt-LT" sz="2400" u="sng" dirty="0">
                <a:ln>
                  <a:solidFill>
                    <a:schemeClr val="accent1">
                      <a:lumMod val="75000"/>
                    </a:schemeClr>
                  </a:solidFill>
                </a:ln>
                <a:latin typeface="Times New Roman" pitchFamily="18" charset="0"/>
                <a:cs typeface="Times New Roman" pitchFamily="18" charset="0"/>
                <a:sym typeface="Wingdings" pitchFamily="2" charset="2"/>
                <a:hlinkClick r:id="rId3"/>
              </a:rPr>
              <a:t></a:t>
            </a:r>
            <a:endParaRPr lang="lt-LT" sz="2400" u="sng" dirty="0">
              <a:ln>
                <a:solidFill>
                  <a:schemeClr val="accent1">
                    <a:lumMod val="75000"/>
                  </a:schemeClr>
                </a:solidFill>
              </a:ln>
              <a:latin typeface="Times New Roman" pitchFamily="18" charset="0"/>
              <a:cs typeface="Times New Roman" pitchFamily="18" charset="0"/>
              <a:sym typeface="Wingdings" pitchFamily="2" charset="2"/>
              <a:hlinkClick r:id="rId4"/>
            </a:endParaRPr>
          </a:p>
          <a:p>
            <a:pPr algn="ctr"/>
            <a:r>
              <a:rPr lang="lt-LT" sz="2400" u="sng" dirty="0">
                <a:ln>
                  <a:solidFill>
                    <a:schemeClr val="accent1">
                      <a:lumMod val="75000"/>
                    </a:schemeClr>
                  </a:solidFill>
                </a:ln>
                <a:latin typeface="Times New Roman" pitchFamily="18" charset="0"/>
                <a:cs typeface="Times New Roman" pitchFamily="18" charset="0"/>
                <a:sym typeface="Wingdings" pitchFamily="2" charset="2"/>
                <a:hlinkClick r:id="rId4"/>
              </a:rPr>
              <a:t>Spausk mane </a:t>
            </a:r>
            <a:endParaRPr lang="lt-LT" sz="2400" u="sng" dirty="0">
              <a:ln>
                <a:solidFill>
                  <a:schemeClr val="accent1">
                    <a:lumMod val="75000"/>
                  </a:schemeClr>
                </a:solidFill>
              </a:ln>
              <a:latin typeface="Times New Roman" pitchFamily="18" charset="0"/>
              <a:cs typeface="Times New Roman" pitchFamily="18" charset="0"/>
              <a:sym typeface="Wingdings" pitchFamily="2" charset="2"/>
            </a:endParaRPr>
          </a:p>
          <a:p>
            <a:endParaRPr lang="lt-LT" sz="2400" u="sng" dirty="0">
              <a:ln>
                <a:solidFill>
                  <a:schemeClr val="accent1">
                    <a:lumMod val="75000"/>
                  </a:schemeClr>
                </a:solidFill>
              </a:ln>
              <a:latin typeface="Times New Roman" pitchFamily="18" charset="0"/>
              <a:cs typeface="Times New Roman" pitchFamily="18" charset="0"/>
              <a:sym typeface="Wingdings" pitchFamily="2" charset="2"/>
            </a:endParaRPr>
          </a:p>
          <a:p>
            <a:endParaRPr lang="lt-LT" sz="2400" dirty="0">
              <a:ln>
                <a:solidFill>
                  <a:schemeClr val="accent1">
                    <a:lumMod val="75000"/>
                  </a:schemeClr>
                </a:solidFill>
              </a:ln>
              <a:latin typeface="Times New Roman" pitchFamily="18" charset="0"/>
              <a:cs typeface="Times New Roman" pitchFamily="18" charset="0"/>
            </a:endParaRPr>
          </a:p>
        </p:txBody>
      </p:sp>
    </p:spTree>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l="-10000" t="-5000" r="-5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435280" cy="5373216"/>
          </a:xfrm>
        </p:spPr>
        <p:txBody>
          <a:bodyPr/>
          <a:lstStyle/>
          <a:p>
            <a:pPr>
              <a:buNone/>
            </a:pPr>
            <a:r>
              <a:rPr lang="en-US" b="1" dirty="0">
                <a:latin typeface="Times New Roman" pitchFamily="18" charset="0"/>
                <a:cs typeface="Times New Roman" pitchFamily="18" charset="0"/>
              </a:rPr>
              <a:t>   </a:t>
            </a:r>
            <a:r>
              <a:rPr lang="lt-LT" sz="2800" b="1" dirty="0">
                <a:effectLst>
                  <a:outerShdw blurRad="38100" dist="38100" dir="2700000" algn="tl">
                    <a:srgbClr val="000000">
                      <a:alpha val="43137"/>
                    </a:srgbClr>
                  </a:outerShdw>
                </a:effectLst>
                <a:latin typeface="Times New Roman" pitchFamily="18" charset="0"/>
                <a:cs typeface="Times New Roman" pitchFamily="18" charset="0"/>
              </a:rPr>
              <a:t>TULPĖS ISTORIJA </a:t>
            </a:r>
          </a:p>
          <a:p>
            <a:pPr>
              <a:buNone/>
            </a:pPr>
            <a:r>
              <a:rPr lang="lt-LT" sz="2400" i="1" dirty="0">
                <a:latin typeface="Times New Roman" pitchFamily="18" charset="0"/>
                <a:cs typeface="Times New Roman" pitchFamily="18" charset="0"/>
              </a:rPr>
              <a:t>     Aš esu – tulpė, įvarių spalvų gėlė. Ar žinojote, jog mūsų žiedai turi netgi šešis žiedlapius? Mes dekoratyvinės, todėl Lietuvoje miškuose ir laukuose mūsų augančių nerasite. O kaip galvojate, kur yra mūsų gimtinė? Taigi, tulpės kilusios iš pietų Europos, Šiaurės Afrikos bei Azijos. Mes esame nacionalinės Irano ir Turkijos gėlės. Apskritai, mes nuostabios, nes siejamos su pavasariu ir gamtos atbudimu. </a:t>
            </a:r>
          </a:p>
        </p:txBody>
      </p:sp>
      <p:pic>
        <p:nvPicPr>
          <p:cNvPr id="6146" name="Picture 2" descr="C:\Users\user\Desktop\skintos-geles-geltona-tulpe-600x599.jpg"/>
          <p:cNvPicPr>
            <a:picLocks noChangeAspect="1" noChangeArrowheads="1"/>
          </p:cNvPicPr>
          <p:nvPr/>
        </p:nvPicPr>
        <p:blipFill>
          <a:blip r:embed="rId3" cstate="print"/>
          <a:srcRect/>
          <a:stretch>
            <a:fillRect/>
          </a:stretch>
        </p:blipFill>
        <p:spPr bwMode="auto">
          <a:xfrm>
            <a:off x="3635896" y="4869160"/>
            <a:ext cx="2304256" cy="18033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148" name="Picture 4" descr="C:\Users\user\Desktop\atsisiųsti (1).jpg"/>
          <p:cNvPicPr>
            <a:picLocks noChangeAspect="1" noChangeArrowheads="1"/>
          </p:cNvPicPr>
          <p:nvPr/>
        </p:nvPicPr>
        <p:blipFill>
          <a:blip r:embed="rId4" cstate="print"/>
          <a:srcRect/>
          <a:stretch>
            <a:fillRect/>
          </a:stretch>
        </p:blipFill>
        <p:spPr bwMode="auto">
          <a:xfrm>
            <a:off x="971600" y="4869160"/>
            <a:ext cx="2143125" cy="17830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149" name="Picture 5" descr="C:\Users\user\Desktop\skintos-geles-violetine-tulpe.jpg"/>
          <p:cNvPicPr>
            <a:picLocks noChangeAspect="1" noChangeArrowheads="1"/>
          </p:cNvPicPr>
          <p:nvPr/>
        </p:nvPicPr>
        <p:blipFill>
          <a:blip r:embed="rId5" cstate="print"/>
          <a:srcRect/>
          <a:stretch>
            <a:fillRect/>
          </a:stretch>
        </p:blipFill>
        <p:spPr bwMode="auto">
          <a:xfrm>
            <a:off x="6516216" y="4869160"/>
            <a:ext cx="1747912" cy="1800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a:latin typeface="Times New Roman" pitchFamily="18" charset="0"/>
                <a:cs typeface="Times New Roman" pitchFamily="18" charset="0"/>
              </a:rPr>
              <a:t>Susipažinkite,</a:t>
            </a:r>
            <a:r>
              <a:rPr lang="en-US" sz="2800" b="1" dirty="0">
                <a:latin typeface="Times New Roman" pitchFamily="18" charset="0"/>
                <a:cs typeface="Times New Roman" pitchFamily="18" charset="0"/>
              </a:rPr>
              <a:t> </a:t>
            </a:r>
            <a:r>
              <a:rPr lang="lt-LT" sz="2800" b="1" dirty="0">
                <a:latin typeface="Times New Roman" pitchFamily="18" charset="0"/>
                <a:cs typeface="Times New Roman" pitchFamily="18" charset="0"/>
              </a:rPr>
              <a:t>tai įdomu </a:t>
            </a:r>
            <a:r>
              <a:rPr lang="lt-LT" sz="2800" b="1" dirty="0">
                <a:latin typeface="Times New Roman" pitchFamily="18" charset="0"/>
                <a:cs typeface="Times New Roman" pitchFamily="18" charset="0"/>
                <a:sym typeface="Wingdings" pitchFamily="2" charset="2"/>
              </a:rPr>
              <a:t>  </a:t>
            </a:r>
            <a:endParaRPr lang="lt-LT"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069160"/>
          </a:xfrm>
        </p:spPr>
        <p:txBody>
          <a:bodyPr/>
          <a:lstStyle/>
          <a:p>
            <a:pPr algn="ctr">
              <a:buNone/>
            </a:pP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r>
              <a:rPr lang="lt-LT" sz="2800" b="1" dirty="0">
                <a:effectLst>
                  <a:outerShdw blurRad="38100" dist="38100" dir="2700000" algn="tl">
                    <a:srgbClr val="000000">
                      <a:alpha val="43137"/>
                    </a:srgbClr>
                  </a:outerShdw>
                </a:effectLst>
                <a:latin typeface="Times New Roman" pitchFamily="18" charset="0"/>
                <a:cs typeface="Times New Roman" pitchFamily="18" charset="0"/>
              </a:rPr>
              <a:t>ŽIBUTĖS ISTORIJA</a:t>
            </a:r>
          </a:p>
          <a:p>
            <a:pPr>
              <a:buNone/>
            </a:pPr>
            <a:r>
              <a:rPr lang="lt-LT" b="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lt-LT"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lt-LT" sz="2400" i="1" dirty="0">
                <a:effectLst>
                  <a:outerShdw blurRad="38100" dist="38100" dir="2700000" algn="tl">
                    <a:srgbClr val="000000">
                      <a:alpha val="43137"/>
                    </a:srgbClr>
                  </a:outerShdw>
                </a:effectLst>
                <a:latin typeface="Times New Roman" pitchFamily="18" charset="0"/>
                <a:cs typeface="Times New Roman" pitchFamily="18" charset="0"/>
              </a:rPr>
              <a:t>Mūsų žiedeliai tamsiai mėlyni, kartais pasitaiko, jog žiedeliai tampa raudonais, rausvais ar baltais. Taip pat mes turime ilgus baltus kuokelius, kurie primena puokštę. Mes, žibutės, labai mėgstame pavėsį,  drėgną žemę ir orą, todėl, gyvename miškuose, pamiškėse, dažnai slepiamės po medžiais, m</a:t>
            </a:r>
            <a:r>
              <a:rPr lang="en-US" sz="2400" i="1" dirty="0">
                <a:effectLst>
                  <a:outerShdw blurRad="38100" dist="38100" dir="2700000" algn="tl">
                    <a:srgbClr val="000000">
                      <a:alpha val="43137"/>
                    </a:srgbClr>
                  </a:outerShdw>
                </a:effectLst>
                <a:latin typeface="Times New Roman" pitchFamily="18" charset="0"/>
                <a:cs typeface="Times New Roman" pitchFamily="18" charset="0"/>
              </a:rPr>
              <a:t>us </a:t>
            </a:r>
            <a:r>
              <a:rPr lang="lt-LT" sz="2400" i="1" dirty="0">
                <a:effectLst>
                  <a:outerShdw blurRad="38100" dist="38100" dir="2700000" algn="tl">
                    <a:srgbClr val="000000">
                      <a:alpha val="43137"/>
                    </a:srgbClr>
                  </a:outerShdw>
                </a:effectLst>
                <a:latin typeface="Times New Roman" pitchFamily="18" charset="0"/>
                <a:cs typeface="Times New Roman" pitchFamily="18" charset="0"/>
              </a:rPr>
              <a:t>galima aptikti šlaituose ir slėnuose. </a:t>
            </a:r>
          </a:p>
        </p:txBody>
      </p:sp>
    </p:spTree>
  </p:cSld>
  <p:clrMapOvr>
    <a:masterClrMapping/>
  </p:clrMapOvr>
  <p:transition>
    <p:circle/>
  </p:transition>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TotalTime>
  <Words>1177</Words>
  <Application>Microsoft Office PowerPoint</Application>
  <PresentationFormat>On-screen Show (4:3)</PresentationFormat>
  <Paragraphs>112</Paragraphs>
  <Slides>36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Office Theme</vt:lpstr>
      <vt:lpstr>„PAVASARIO GĖLĖS“</vt:lpstr>
      <vt:lpstr>  Nuotolinio darbo laikotarpis:  2020 04 14-04-17 </vt:lpstr>
      <vt:lpstr>  „Gaivinantys lašai“ (A. Karosaitė) </vt:lpstr>
      <vt:lpstr> SUSIPAŽINKIME, TAI ĮDOMU   </vt:lpstr>
      <vt:lpstr>GĖLĖS SANDARA:</vt:lpstr>
      <vt:lpstr> KLAUSĖME MUZIKOS   </vt:lpstr>
      <vt:lpstr>MAKŠTINOMĖS IR ŠOKOME </vt:lpstr>
      <vt:lpstr>PowerPoint Presentation</vt:lpstr>
      <vt:lpstr>Susipažinkite, tai įdomu   </vt:lpstr>
      <vt:lpstr>Susipažinkite, tai įdomu   </vt:lpstr>
      <vt:lpstr>Susipažinkite, tai įdomu   </vt:lpstr>
      <vt:lpstr>    PIEŠIMO VEIKLA </vt:lpstr>
      <vt:lpstr> KŪRYBINĖ MENINĖ VEIKLA  </vt:lpstr>
      <vt:lpstr>ŠTAMPAVIMO MENINĖ VEIKLA </vt:lpstr>
      <vt:lpstr>EKSPERIMENTAS   </vt:lpstr>
      <vt:lpstr> „TE PRAŽYSTA MŪSŲ LANGAI GĖLĖMIS“</vt:lpstr>
      <vt:lpstr>Gabijos gėlių vainikėlis skirtas Medicinos darbuotojams   </vt:lpstr>
      <vt:lpstr>Viltės eksperimentas ir išsiskleidusios gėlytės</vt:lpstr>
      <vt:lpstr>Liepos bandymas ir besiskleidžiančios gėlės</vt:lpstr>
      <vt:lpstr>Adamo piešimo technika šakutėmis  </vt:lpstr>
      <vt:lpstr>Gabijos įvairiaspalvės gėlytės  </vt:lpstr>
      <vt:lpstr>Liepos pavasarinės gėlytės</vt:lpstr>
      <vt:lpstr>Arno gėlytė-saulytė</vt:lpstr>
      <vt:lpstr>Barto spalvingi delniukų potėpiai</vt:lpstr>
      <vt:lpstr>Gerda kiemelyje atrado daug įvairių gėlyčių</vt:lpstr>
      <vt:lpstr>Pavasariniai krūmai, kuriuos pavyko pastebėti Gerdutei</vt:lpstr>
      <vt:lpstr> Elijos tyrinėjimai ir atradimai</vt:lpstr>
      <vt:lpstr>Adamo gėlyčių fotosesija</vt:lpstr>
      <vt:lpstr>Adamas tyrinėja pienės žiedą</vt:lpstr>
      <vt:lpstr>Dar daugiau pavasario spalvų ir gėlių žiedų</vt:lpstr>
      <vt:lpstr>Rusnės kūrybinės dirbtuvės</vt:lpstr>
      <vt:lpstr>Adamo spalvingi bandymai</vt:lpstr>
      <vt:lpstr>Simono pavasarinės gėlytės, išbandytos įvairiomis technikomis</vt:lpstr>
      <vt:lpstr>Simono pavasariniai potėpiai</vt:lpstr>
      <vt:lpstr>Viliaus delniuko atspaudai ir gėlyčių formos</vt:lpstr>
      <vt:lpstr>Refleksija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„Pavasario gėlės“</dc:title>
  <dc:creator>user</dc:creator>
  <cp:lastModifiedBy>Linas</cp:lastModifiedBy>
  <cp:revision>171</cp:revision>
  <dcterms:created xsi:type="dcterms:W3CDTF">2020-04-16T08:06:03Z</dcterms:created>
  <dcterms:modified xsi:type="dcterms:W3CDTF">2020-04-21T04:53:52Z</dcterms:modified>
</cp:coreProperties>
</file>